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355" r:id="rId2"/>
    <p:sldId id="356" r:id="rId3"/>
    <p:sldId id="383" r:id="rId4"/>
    <p:sldId id="384" r:id="rId5"/>
    <p:sldId id="385" r:id="rId6"/>
    <p:sldId id="386" r:id="rId7"/>
    <p:sldId id="387" r:id="rId8"/>
    <p:sldId id="388" r:id="rId9"/>
    <p:sldId id="389" r:id="rId10"/>
    <p:sldId id="390" r:id="rId11"/>
    <p:sldId id="392" r:id="rId12"/>
    <p:sldId id="391" r:id="rId13"/>
    <p:sldId id="393" r:id="rId14"/>
    <p:sldId id="395" r:id="rId15"/>
    <p:sldId id="396" r:id="rId16"/>
    <p:sldId id="397" r:id="rId17"/>
    <p:sldId id="398" r:id="rId18"/>
    <p:sldId id="394" r:id="rId19"/>
    <p:sldId id="399" r:id="rId20"/>
    <p:sldId id="400" r:id="rId21"/>
    <p:sldId id="407" r:id="rId22"/>
    <p:sldId id="408" r:id="rId23"/>
    <p:sldId id="409" r:id="rId24"/>
    <p:sldId id="410" r:id="rId25"/>
    <p:sldId id="401" r:id="rId26"/>
    <p:sldId id="402" r:id="rId27"/>
    <p:sldId id="403" r:id="rId28"/>
    <p:sldId id="404" r:id="rId29"/>
    <p:sldId id="405" r:id="rId30"/>
    <p:sldId id="406" r:id="rId31"/>
    <p:sldId id="413" r:id="rId32"/>
    <p:sldId id="412" r:id="rId33"/>
    <p:sldId id="411" r:id="rId34"/>
    <p:sldId id="415" r:id="rId35"/>
    <p:sldId id="414" r:id="rId36"/>
    <p:sldId id="418" r:id="rId37"/>
    <p:sldId id="417" r:id="rId38"/>
    <p:sldId id="416" r:id="rId39"/>
    <p:sldId id="420" r:id="rId40"/>
    <p:sldId id="419" r:id="rId41"/>
    <p:sldId id="422" r:id="rId42"/>
    <p:sldId id="421" r:id="rId43"/>
    <p:sldId id="424" r:id="rId44"/>
    <p:sldId id="423" r:id="rId45"/>
    <p:sldId id="358" r:id="rId46"/>
  </p:sldIdLst>
  <p:sldSz cx="12192000" cy="6858000"/>
  <p:notesSz cx="6858000" cy="9144000"/>
  <p:defaultTextStyle>
    <a:defPPr>
      <a:defRPr lang="en-US"/>
    </a:defPPr>
    <a:lvl1pPr marL="0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pple 2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289"/>
    <a:srgbClr val="003683"/>
    <a:srgbClr val="EF3E40"/>
    <a:srgbClr val="003F88"/>
    <a:srgbClr val="F03534"/>
    <a:srgbClr val="4478AB"/>
    <a:srgbClr val="ED3D3D"/>
    <a:srgbClr val="EE3F3E"/>
    <a:srgbClr val="FDCA02"/>
    <a:srgbClr val="003B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9" d="100"/>
          <a:sy n="69" d="100"/>
        </p:scale>
        <p:origin x="756" y="6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9" d="100"/>
          <a:sy n="59" d="100"/>
        </p:scale>
        <p:origin x="174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8833F3-6894-4446-9DD7-7BF5273401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F6AF53-87C6-44D6-8DF0-82D50DF3A34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AC3275-9D44-403D-A9EB-A3A69884D368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2EFB75-7C7E-4071-8E1E-D75D344B1E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A295B7-2BD5-4BB8-9CAC-58DBCA39BE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83D9E9-DEB7-4D51-A02F-CCFF7D723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0C79F9-0E80-4B59-BFBF-922194FB6FE7}" type="datetimeFigureOut">
              <a:rPr lang="en-US" smtClean="0"/>
              <a:pPr/>
              <a:t>9/4/2020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85012C-24FD-4033-9E4F-17EFABF705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94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85012C-24FD-4033-9E4F-17EFABF705B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591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85012C-24FD-4033-9E4F-17EFABF705B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93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85012C-24FD-4033-9E4F-17EFABF705B6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745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5080AC-C60D-4695-B305-1501005DD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9/4/2020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CD6079-B8BA-462C-B4F8-F879949CF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0D9AAD-96F2-4C0C-A3CC-8F868506B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09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E2440C-D902-48AF-BF36-C59A95929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9/4/2020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12C376-8056-427F-AD3A-8606A9785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1B15A-F8B0-4ACE-A799-48756E74D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F342DD3-94F2-431A-BF2E-A4BEC5CD78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75826"/>
            <a:ext cx="12192000" cy="564910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387852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9/4/2020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E9BCB5A-9765-46B3-8024-522FDFBD4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27039"/>
            <a:ext cx="10972800" cy="114300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C7395B-BA29-4C79-BEEB-EE53CCFC268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2000" y="1752603"/>
            <a:ext cx="10972800" cy="4525963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A950C3E-4668-4901-9878-0DF46FD8E602}"/>
              </a:ext>
            </a:extLst>
          </p:cNvPr>
          <p:cNvSpPr txBox="1">
            <a:spLocks/>
          </p:cNvSpPr>
          <p:nvPr userDrawn="1"/>
        </p:nvSpPr>
        <p:spPr>
          <a:xfrm>
            <a:off x="8890000" y="6508754"/>
            <a:ext cx="2844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en-US"/>
            </a:defPPr>
            <a:lvl1pPr marL="0" algn="r" defTabSz="457189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1023CF-B329-E444-9BAC-9F50F1C2498A}" type="slidenum">
              <a:rPr lang="en-US" sz="1200" smtClean="0"/>
              <a:pPr/>
              <a:t>‹#›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29919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28D82-6440-427D-B2A3-40E4C2EDFA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75826"/>
            <a:ext cx="12192000" cy="564910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SEPARATOR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E2440C-D902-48AF-BF36-C59A95929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9/4/2020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12C376-8056-427F-AD3A-8606A9785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1B15A-F8B0-4ACE-A799-48756E74D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720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2152-08A9-004F-BE32-52A9C6BDFCAD}" type="datetimeFigureOut">
              <a:rPr lang="en-US" smtClean="0"/>
              <a:pPr/>
              <a:t>9/4/2020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183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38" tIns="45719" rIns="91438" bIns="4571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38" tIns="45719" rIns="91438" bIns="4571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4"/>
            <a:ext cx="2844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5D2152-08A9-004F-BE32-52A9C6BDFCAD}" type="datetimeFigureOut">
              <a:rPr lang="en-US" smtClean="0"/>
              <a:pPr/>
              <a:t>9/4/2020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4"/>
            <a:ext cx="3860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023CF-B329-E444-9BAC-9F50F1C249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14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5" r:id="rId3"/>
    <p:sldLayoutId id="2147483663" r:id="rId4"/>
    <p:sldLayoutId id="2147483650" r:id="rId5"/>
  </p:sldLayoutIdLst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7.w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2.bin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695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Recurrence for binary search </a:t>
            </a:r>
            <a:r>
              <a:rPr lang="en-US" dirty="0" smtClean="0"/>
              <a:t>is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Using this recurrence relation T(n)= </a:t>
            </a:r>
            <a:r>
              <a:rPr lang="en-US" dirty="0" err="1" smtClean="0"/>
              <a:t>logn</a:t>
            </a:r>
            <a:endParaRPr lang="en-US" dirty="0" smtClean="0"/>
          </a:p>
          <a:p>
            <a:r>
              <a:rPr lang="en-US" dirty="0"/>
              <a:t>Therefore, binary search uses O(</a:t>
            </a:r>
            <a:r>
              <a:rPr lang="en-US" dirty="0" err="1"/>
              <a:t>logn</a:t>
            </a:r>
            <a:r>
              <a:rPr lang="en-US" dirty="0"/>
              <a:t>) time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 case of recurrence space complexity is also O(</a:t>
            </a:r>
            <a:r>
              <a:rPr lang="en-US" dirty="0" err="1" smtClean="0"/>
              <a:t>logn</a:t>
            </a:r>
            <a:r>
              <a:rPr lang="en-US" dirty="0" smtClean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926" y="2333625"/>
            <a:ext cx="3038475" cy="119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382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570039"/>
            <a:ext cx="5140035" cy="4525963"/>
          </a:xfrm>
          <a:prstGeom prst="rect">
            <a:avLst/>
          </a:prstGeom>
        </p:spPr>
      </p:pic>
      <p:grpSp>
        <p:nvGrpSpPr>
          <p:cNvPr id="5" name="Group 1028"/>
          <p:cNvGrpSpPr>
            <a:grpSpLocks/>
          </p:cNvGrpSpPr>
          <p:nvPr/>
        </p:nvGrpSpPr>
        <p:grpSpPr bwMode="auto">
          <a:xfrm>
            <a:off x="5568950" y="2309813"/>
            <a:ext cx="6165850" cy="2667000"/>
            <a:chOff x="964" y="1584"/>
            <a:chExt cx="3884" cy="1680"/>
          </a:xfrm>
        </p:grpSpPr>
        <p:sp>
          <p:nvSpPr>
            <p:cNvPr id="6" name="Line 1029"/>
            <p:cNvSpPr>
              <a:spLocks noChangeShapeType="1"/>
            </p:cNvSpPr>
            <p:nvPr/>
          </p:nvSpPr>
          <p:spPr bwMode="auto">
            <a:xfrm flipV="1">
              <a:off x="1152" y="2400"/>
              <a:ext cx="288" cy="480"/>
            </a:xfrm>
            <a:prstGeom prst="line">
              <a:avLst/>
            </a:prstGeom>
            <a:noFill/>
            <a:ln w="76200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1030"/>
            <p:cNvSpPr>
              <a:spLocks noChangeShapeType="1"/>
            </p:cNvSpPr>
            <p:nvPr/>
          </p:nvSpPr>
          <p:spPr bwMode="auto">
            <a:xfrm flipH="1" flipV="1">
              <a:off x="1920" y="2391"/>
              <a:ext cx="240" cy="432"/>
            </a:xfrm>
            <a:prstGeom prst="line">
              <a:avLst/>
            </a:prstGeom>
            <a:noFill/>
            <a:ln w="76200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1031"/>
            <p:cNvSpPr>
              <a:spLocks noChangeShapeType="1"/>
            </p:cNvSpPr>
            <p:nvPr/>
          </p:nvSpPr>
          <p:spPr bwMode="auto">
            <a:xfrm flipH="1" flipV="1">
              <a:off x="3168" y="1776"/>
              <a:ext cx="960" cy="432"/>
            </a:xfrm>
            <a:prstGeom prst="line">
              <a:avLst/>
            </a:prstGeom>
            <a:noFill/>
            <a:ln w="76200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1032"/>
            <p:cNvSpPr>
              <a:spLocks noChangeShapeType="1"/>
            </p:cNvSpPr>
            <p:nvPr/>
          </p:nvSpPr>
          <p:spPr bwMode="auto">
            <a:xfrm flipV="1">
              <a:off x="1680" y="1776"/>
              <a:ext cx="1008" cy="432"/>
            </a:xfrm>
            <a:prstGeom prst="line">
              <a:avLst/>
            </a:prstGeom>
            <a:noFill/>
            <a:ln w="76200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1033"/>
            <p:cNvSpPr>
              <a:spLocks noChangeShapeType="1"/>
            </p:cNvSpPr>
            <p:nvPr/>
          </p:nvSpPr>
          <p:spPr bwMode="auto">
            <a:xfrm flipH="1" flipV="1">
              <a:off x="4381" y="2391"/>
              <a:ext cx="240" cy="432"/>
            </a:xfrm>
            <a:prstGeom prst="line">
              <a:avLst/>
            </a:prstGeom>
            <a:noFill/>
            <a:ln w="76200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1034"/>
            <p:cNvSpPr>
              <a:spLocks noChangeShapeType="1"/>
            </p:cNvSpPr>
            <p:nvPr/>
          </p:nvSpPr>
          <p:spPr bwMode="auto">
            <a:xfrm flipV="1">
              <a:off x="3613" y="2400"/>
              <a:ext cx="288" cy="480"/>
            </a:xfrm>
            <a:prstGeom prst="line">
              <a:avLst/>
            </a:prstGeom>
            <a:noFill/>
            <a:ln w="76200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 Box 1035"/>
            <p:cNvSpPr txBox="1">
              <a:spLocks noChangeArrowheads="1"/>
            </p:cNvSpPr>
            <p:nvPr/>
          </p:nvSpPr>
          <p:spPr bwMode="auto">
            <a:xfrm>
              <a:off x="2688" y="1584"/>
              <a:ext cx="480" cy="413"/>
            </a:xfrm>
            <a:prstGeom prst="rect">
              <a:avLst/>
            </a:prstGeom>
            <a:solidFill>
              <a:schemeClr val="tx2"/>
            </a:solidFill>
            <a:ln w="762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3200">
                  <a:solidFill>
                    <a:srgbClr val="000000"/>
                  </a:solidFill>
                  <a:latin typeface="Tahoma" panose="020B0604030504040204" pitchFamily="34" charset="0"/>
                </a:rPr>
                <a:t>20</a:t>
              </a:r>
            </a:p>
          </p:txBody>
        </p:sp>
        <p:sp>
          <p:nvSpPr>
            <p:cNvPr id="13" name="Text Box 1036"/>
            <p:cNvSpPr txBox="1">
              <a:spLocks noChangeArrowheads="1"/>
            </p:cNvSpPr>
            <p:nvPr/>
          </p:nvSpPr>
          <p:spPr bwMode="auto">
            <a:xfrm>
              <a:off x="1440" y="2208"/>
              <a:ext cx="480" cy="413"/>
            </a:xfrm>
            <a:prstGeom prst="rect">
              <a:avLst/>
            </a:prstGeom>
            <a:solidFill>
              <a:schemeClr val="tx2"/>
            </a:solidFill>
            <a:ln w="762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3200">
                  <a:solidFill>
                    <a:srgbClr val="000000"/>
                  </a:solidFill>
                  <a:latin typeface="Tahoma" panose="020B0604030504040204" pitchFamily="34" charset="0"/>
                </a:rPr>
                <a:t>12</a:t>
              </a:r>
            </a:p>
          </p:txBody>
        </p:sp>
        <p:sp>
          <p:nvSpPr>
            <p:cNvPr id="14" name="Text Box 1037"/>
            <p:cNvSpPr txBox="1">
              <a:spLocks noChangeArrowheads="1"/>
            </p:cNvSpPr>
            <p:nvPr/>
          </p:nvSpPr>
          <p:spPr bwMode="auto">
            <a:xfrm>
              <a:off x="964" y="2851"/>
              <a:ext cx="332" cy="413"/>
            </a:xfrm>
            <a:prstGeom prst="rect">
              <a:avLst/>
            </a:prstGeom>
            <a:solidFill>
              <a:schemeClr val="tx2"/>
            </a:solidFill>
            <a:ln w="762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3200">
                  <a:solidFill>
                    <a:srgbClr val="000000"/>
                  </a:solidFill>
                  <a:latin typeface="Tahoma" panose="020B0604030504040204" pitchFamily="34" charset="0"/>
                </a:rPr>
                <a:t>6</a:t>
              </a:r>
            </a:p>
          </p:txBody>
        </p:sp>
        <p:sp>
          <p:nvSpPr>
            <p:cNvPr id="15" name="Text Box 1038"/>
            <p:cNvSpPr txBox="1">
              <a:spLocks noChangeArrowheads="1"/>
            </p:cNvSpPr>
            <p:nvPr/>
          </p:nvSpPr>
          <p:spPr bwMode="auto">
            <a:xfrm>
              <a:off x="1920" y="2832"/>
              <a:ext cx="467" cy="413"/>
            </a:xfrm>
            <a:prstGeom prst="rect">
              <a:avLst/>
            </a:prstGeom>
            <a:solidFill>
              <a:schemeClr val="tx2"/>
            </a:solidFill>
            <a:ln w="762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3200">
                  <a:solidFill>
                    <a:srgbClr val="000000"/>
                  </a:solidFill>
                  <a:latin typeface="Tahoma" panose="020B0604030504040204" pitchFamily="34" charset="0"/>
                </a:rPr>
                <a:t>18</a:t>
              </a:r>
            </a:p>
          </p:txBody>
        </p:sp>
        <p:sp>
          <p:nvSpPr>
            <p:cNvPr id="16" name="Text Box 1039"/>
            <p:cNvSpPr txBox="1">
              <a:spLocks noChangeArrowheads="1"/>
            </p:cNvSpPr>
            <p:nvPr/>
          </p:nvSpPr>
          <p:spPr bwMode="auto">
            <a:xfrm>
              <a:off x="3901" y="2208"/>
              <a:ext cx="480" cy="413"/>
            </a:xfrm>
            <a:prstGeom prst="rect">
              <a:avLst/>
            </a:prstGeom>
            <a:solidFill>
              <a:schemeClr val="tx2"/>
            </a:solidFill>
            <a:ln w="762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3200" dirty="0">
                  <a:solidFill>
                    <a:srgbClr val="000000"/>
                  </a:solidFill>
                  <a:latin typeface="Tahoma" panose="020B0604030504040204" pitchFamily="34" charset="0"/>
                </a:rPr>
                <a:t>34</a:t>
              </a:r>
            </a:p>
          </p:txBody>
        </p:sp>
        <p:sp>
          <p:nvSpPr>
            <p:cNvPr id="17" name="Text Box 1040"/>
            <p:cNvSpPr txBox="1">
              <a:spLocks noChangeArrowheads="1"/>
            </p:cNvSpPr>
            <p:nvPr/>
          </p:nvSpPr>
          <p:spPr bwMode="auto">
            <a:xfrm>
              <a:off x="3408" y="2832"/>
              <a:ext cx="445" cy="413"/>
            </a:xfrm>
            <a:prstGeom prst="rect">
              <a:avLst/>
            </a:prstGeom>
            <a:solidFill>
              <a:schemeClr val="tx2"/>
            </a:solidFill>
            <a:ln w="762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3200">
                  <a:solidFill>
                    <a:srgbClr val="000000"/>
                  </a:solidFill>
                  <a:latin typeface="Tahoma" panose="020B0604030504040204" pitchFamily="34" charset="0"/>
                </a:rPr>
                <a:t>27</a:t>
              </a:r>
            </a:p>
          </p:txBody>
        </p:sp>
        <p:sp>
          <p:nvSpPr>
            <p:cNvPr id="18" name="Text Box 1041"/>
            <p:cNvSpPr txBox="1">
              <a:spLocks noChangeArrowheads="1"/>
            </p:cNvSpPr>
            <p:nvPr/>
          </p:nvSpPr>
          <p:spPr bwMode="auto">
            <a:xfrm>
              <a:off x="4381" y="2832"/>
              <a:ext cx="467" cy="413"/>
            </a:xfrm>
            <a:prstGeom prst="rect">
              <a:avLst/>
            </a:prstGeom>
            <a:solidFill>
              <a:schemeClr val="tx2"/>
            </a:solidFill>
            <a:ln w="762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3200">
                  <a:solidFill>
                    <a:srgbClr val="000000"/>
                  </a:solidFill>
                  <a:latin typeface="Tahoma" panose="020B0604030504040204" pitchFamily="34" charset="0"/>
                </a:rPr>
                <a:t>35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4131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QuickSort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picks an element as pivot and partitions the given array around the picked pivot</a:t>
            </a:r>
            <a:r>
              <a:rPr lang="en-US" dirty="0" smtClean="0"/>
              <a:t>.</a:t>
            </a:r>
          </a:p>
          <a:p>
            <a:r>
              <a:rPr lang="en-US" dirty="0"/>
              <a:t>There are many different versions of </a:t>
            </a:r>
            <a:r>
              <a:rPr lang="en-US" dirty="0" err="1"/>
              <a:t>quickSort</a:t>
            </a:r>
            <a:r>
              <a:rPr lang="en-US" dirty="0"/>
              <a:t> that pick pivot in different ways</a:t>
            </a:r>
            <a:r>
              <a:rPr lang="en-US" dirty="0" smtClean="0"/>
              <a:t>.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2600" dirty="0"/>
              <a:t>Always pick first element as pivot.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2600" dirty="0"/>
              <a:t>Always pick last element as </a:t>
            </a:r>
            <a:r>
              <a:rPr lang="en-US" sz="2600" dirty="0" smtClean="0"/>
              <a:t>pivot.</a:t>
            </a:r>
            <a:endParaRPr lang="en-US" sz="2600" dirty="0"/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2600" dirty="0"/>
              <a:t>Pick a random element as pivot.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2600" dirty="0"/>
              <a:t>Pick median as pivot.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059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QuickSort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key process in </a:t>
            </a:r>
            <a:r>
              <a:rPr lang="en-US" dirty="0" err="1"/>
              <a:t>quickSort</a:t>
            </a:r>
            <a:r>
              <a:rPr lang="en-US" dirty="0"/>
              <a:t> is partition</a:t>
            </a:r>
            <a:r>
              <a:rPr lang="en-US" dirty="0" smtClean="0"/>
              <a:t>()</a:t>
            </a:r>
          </a:p>
          <a:p>
            <a:r>
              <a:rPr lang="en-US" dirty="0"/>
              <a:t>Target of partitions is, given an array and an element x of array as </a:t>
            </a:r>
            <a:r>
              <a:rPr lang="en-US" dirty="0" smtClean="0"/>
              <a:t>pivot.</a:t>
            </a:r>
          </a:p>
          <a:p>
            <a:r>
              <a:rPr lang="en-US" dirty="0"/>
              <a:t>put x at its correct position in sorted array and put all smaller elements (smaller than x) before </a:t>
            </a:r>
            <a:r>
              <a:rPr lang="en-US" dirty="0" smtClean="0"/>
              <a:t>x.</a:t>
            </a:r>
          </a:p>
          <a:p>
            <a:r>
              <a:rPr lang="en-US" dirty="0" smtClean="0"/>
              <a:t>put </a:t>
            </a:r>
            <a:r>
              <a:rPr lang="en-US" dirty="0"/>
              <a:t>all greater elements (greater than x) after x.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01244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 smtClean="0"/>
              <a:t>quickSort</a:t>
            </a:r>
            <a:r>
              <a:rPr lang="en-US" dirty="0" smtClean="0"/>
              <a:t>(</a:t>
            </a:r>
            <a:r>
              <a:rPr lang="en-US" dirty="0" err="1" smtClean="0"/>
              <a:t>arr</a:t>
            </a:r>
            <a:r>
              <a:rPr lang="en-US" dirty="0"/>
              <a:t>[], low, high)</a:t>
            </a:r>
          </a:p>
          <a:p>
            <a:pPr marL="0" indent="0">
              <a:buNone/>
            </a:pPr>
            <a:r>
              <a:rPr lang="en-US" dirty="0" smtClean="0"/>
              <a:t>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if </a:t>
            </a:r>
            <a:r>
              <a:rPr lang="en-US" dirty="0"/>
              <a:t>(low &lt; high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{</a:t>
            </a:r>
          </a:p>
          <a:p>
            <a:pPr marL="0" indent="0">
              <a:buNone/>
            </a:pPr>
            <a:r>
              <a:rPr lang="en-US" dirty="0" smtClean="0"/>
              <a:t>		pi </a:t>
            </a:r>
            <a:r>
              <a:rPr lang="en-US" dirty="0"/>
              <a:t>= partition(</a:t>
            </a:r>
            <a:r>
              <a:rPr lang="en-US" dirty="0" err="1"/>
              <a:t>arr</a:t>
            </a:r>
            <a:r>
              <a:rPr lang="en-US" dirty="0"/>
              <a:t>, low, high</a:t>
            </a:r>
            <a:r>
              <a:rPr lang="en-US" dirty="0" smtClean="0"/>
              <a:t>);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smtClean="0"/>
              <a:t>	</a:t>
            </a:r>
            <a:r>
              <a:rPr lang="en-US" dirty="0" err="1" smtClean="0"/>
              <a:t>quickSort</a:t>
            </a:r>
            <a:r>
              <a:rPr lang="en-US" dirty="0" smtClean="0"/>
              <a:t>(</a:t>
            </a:r>
            <a:r>
              <a:rPr lang="en-US" dirty="0" err="1" smtClean="0"/>
              <a:t>arr</a:t>
            </a:r>
            <a:r>
              <a:rPr lang="en-US" dirty="0"/>
              <a:t>, low, pi - 1);  // Before pi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smtClean="0"/>
              <a:t>	</a:t>
            </a:r>
            <a:r>
              <a:rPr lang="en-US" dirty="0" err="1" smtClean="0"/>
              <a:t>quickSort</a:t>
            </a:r>
            <a:r>
              <a:rPr lang="en-US" dirty="0" smtClean="0"/>
              <a:t>(</a:t>
            </a:r>
            <a:r>
              <a:rPr lang="en-US" dirty="0" err="1" smtClean="0"/>
              <a:t>arr</a:t>
            </a:r>
            <a:r>
              <a:rPr lang="en-US" dirty="0"/>
              <a:t>, pi + 1, high); // After pi</a:t>
            </a:r>
          </a:p>
          <a:p>
            <a:pPr marL="0" indent="0">
              <a:buNone/>
            </a:pPr>
            <a:r>
              <a:rPr lang="en-US" dirty="0"/>
              <a:t>    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60341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Continue…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7565" y="1570039"/>
            <a:ext cx="7329054" cy="466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5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4545" y="1570039"/>
            <a:ext cx="7716982" cy="446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80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7564" y="1570040"/>
            <a:ext cx="7938654" cy="459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18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b="1" dirty="0" smtClean="0"/>
              <a:t>Worst Case: </a:t>
            </a:r>
            <a:r>
              <a:rPr lang="en-US" sz="2800" dirty="0" smtClean="0"/>
              <a:t>when we have sorted array.</a:t>
            </a:r>
          </a:p>
          <a:p>
            <a:pPr marL="0" indent="0">
              <a:buNone/>
            </a:pPr>
            <a:r>
              <a:rPr lang="en-US" sz="2800" dirty="0" smtClean="0"/>
              <a:t>For example A [1,2,3,4,5,6]</a:t>
            </a:r>
          </a:p>
          <a:p>
            <a:pPr marL="0" indent="0" algn="ctr">
              <a:buNone/>
            </a:pPr>
            <a:r>
              <a:rPr lang="en-US" sz="2800" dirty="0" smtClean="0"/>
              <a:t>T(n)= O(n)+ T(n-1)</a:t>
            </a:r>
          </a:p>
          <a:p>
            <a:pPr marL="0" indent="0" algn="ctr">
              <a:buNone/>
            </a:pPr>
            <a:r>
              <a:rPr lang="en-US" sz="2800" dirty="0"/>
              <a:t> </a:t>
            </a:r>
            <a:r>
              <a:rPr lang="en-US" sz="2800" dirty="0" smtClean="0"/>
              <a:t>= </a:t>
            </a:r>
            <a:r>
              <a:rPr lang="en-US" sz="2800" b="1" dirty="0" smtClean="0"/>
              <a:t>O(n^2) </a:t>
            </a:r>
          </a:p>
          <a:p>
            <a:r>
              <a:rPr lang="en-US" sz="2800" dirty="0" smtClean="0"/>
              <a:t>Basically Partition algorithm is majorly taking the time in Quicksort.</a:t>
            </a:r>
          </a:p>
          <a:p>
            <a:r>
              <a:rPr lang="en-US" sz="2800" dirty="0" smtClean="0"/>
              <a:t>In case of sorted input partition algorithm have to run for ‘N’ time so we can say that </a:t>
            </a:r>
          </a:p>
          <a:p>
            <a:pPr marL="0" indent="0" algn="ctr">
              <a:buNone/>
            </a:pPr>
            <a:r>
              <a:rPr lang="en-US" sz="2800" dirty="0"/>
              <a:t>n</a:t>
            </a:r>
            <a:r>
              <a:rPr lang="en-US" sz="2800" dirty="0" smtClean="0"/>
              <a:t>*(Time taken by partition algorithm)</a:t>
            </a:r>
          </a:p>
          <a:p>
            <a:pPr marL="0" indent="0" algn="ctr">
              <a:buNone/>
            </a:pPr>
            <a:r>
              <a:rPr lang="en-US" sz="2800" dirty="0" smtClean="0"/>
              <a:t>n*O(n)=O(n^2)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163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Best case</a:t>
            </a:r>
            <a:r>
              <a:rPr lang="en-US" dirty="0" smtClean="0"/>
              <a:t>: When partition element always breaks the array into two equal sub arrays.</a:t>
            </a:r>
          </a:p>
          <a:p>
            <a:pPr marL="0" indent="0" algn="ctr">
              <a:buNone/>
            </a:pPr>
            <a:r>
              <a:rPr lang="en-US" dirty="0" smtClean="0"/>
              <a:t>T(n)=O(n)+2T(n/2)</a:t>
            </a:r>
          </a:p>
          <a:p>
            <a:r>
              <a:rPr lang="en-US" b="1" dirty="0" smtClean="0"/>
              <a:t>Average Case: </a:t>
            </a:r>
            <a:r>
              <a:rPr lang="en-US" dirty="0" smtClean="0"/>
              <a:t>Let us assume partition element breaks array into 1:9 form.</a:t>
            </a:r>
          </a:p>
          <a:p>
            <a:pPr marL="0" indent="0" algn="ctr">
              <a:buNone/>
            </a:pPr>
            <a:r>
              <a:rPr lang="en-US" dirty="0" smtClean="0"/>
              <a:t>T(n)=O(n)+T(n/10)+T(9n/10)</a:t>
            </a:r>
          </a:p>
        </p:txBody>
      </p:sp>
    </p:spTree>
    <p:extLst>
      <p:ext uri="{BB962C8B-B14F-4D97-AF65-F5344CB8AC3E}">
        <p14:creationId xmlns:p14="http://schemas.microsoft.com/office/powerpoint/2010/main" val="1006953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F7A0E-301F-433F-A66A-D8416CCD3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14500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Divide &amp; Conquer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6732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 the complexity will be </a:t>
            </a:r>
            <a:r>
              <a:rPr lang="el-GR" b="1" dirty="0" smtClean="0"/>
              <a:t>Θ</a:t>
            </a:r>
            <a:r>
              <a:rPr lang="en-US" b="1" dirty="0" smtClean="0"/>
              <a:t>(</a:t>
            </a:r>
            <a:r>
              <a:rPr lang="en-US" b="1" dirty="0" err="1" smtClean="0"/>
              <a:t>nlogn</a:t>
            </a:r>
            <a:r>
              <a:rPr lang="en-US" b="1" dirty="0" smtClean="0"/>
              <a:t>) 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491" y="1736514"/>
            <a:ext cx="6456218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461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65" y="526471"/>
            <a:ext cx="11754684" cy="620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70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746" y="1999528"/>
            <a:ext cx="10972800" cy="4525963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05" y="262803"/>
            <a:ext cx="10988386" cy="631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99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91" y="1570039"/>
            <a:ext cx="11116298" cy="205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104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181" y="718703"/>
            <a:ext cx="9019309" cy="547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08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 sort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Merge </a:t>
            </a:r>
            <a:r>
              <a:rPr lang="en-US" dirty="0" smtClean="0"/>
              <a:t>Sort </a:t>
            </a:r>
            <a:r>
              <a:rPr lang="en-US" dirty="0"/>
              <a:t>is a Divide and Conquer </a:t>
            </a:r>
            <a:r>
              <a:rPr lang="en-US" dirty="0" smtClean="0"/>
              <a:t>algorithm.</a:t>
            </a:r>
          </a:p>
          <a:p>
            <a:r>
              <a:rPr lang="en-US" smtClean="0"/>
              <a:t>It </a:t>
            </a:r>
            <a:r>
              <a:rPr lang="en-US" dirty="0"/>
              <a:t>first divides an array into smaller subarrays and then merges them together to get a sorted array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</a:t>
            </a:r>
            <a:r>
              <a:rPr lang="en-US" dirty="0"/>
              <a:t>merge() function is used for merging two halves.</a:t>
            </a:r>
          </a:p>
        </p:txBody>
      </p:sp>
    </p:spTree>
    <p:extLst>
      <p:ext uri="{BB962C8B-B14F-4D97-AF65-F5344CB8AC3E}">
        <p14:creationId xmlns:p14="http://schemas.microsoft.com/office/powerpoint/2010/main" val="28495852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436" y="484910"/>
            <a:ext cx="6026728" cy="6012872"/>
          </a:xfrm>
        </p:spPr>
      </p:pic>
    </p:spTree>
    <p:extLst>
      <p:ext uri="{BB962C8B-B14F-4D97-AF65-F5344CB8AC3E}">
        <p14:creationId xmlns:p14="http://schemas.microsoft.com/office/powerpoint/2010/main" val="3045513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37" y="720436"/>
            <a:ext cx="5638249" cy="5209309"/>
          </a:xfrm>
        </p:spPr>
      </p:pic>
    </p:spTree>
    <p:extLst>
      <p:ext uri="{BB962C8B-B14F-4D97-AF65-F5344CB8AC3E}">
        <p14:creationId xmlns:p14="http://schemas.microsoft.com/office/powerpoint/2010/main" val="4290403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745" y="387927"/>
            <a:ext cx="6262254" cy="6123709"/>
          </a:xfrm>
        </p:spPr>
      </p:pic>
    </p:spTree>
    <p:extLst>
      <p:ext uri="{BB962C8B-B14F-4D97-AF65-F5344CB8AC3E}">
        <p14:creationId xmlns:p14="http://schemas.microsoft.com/office/powerpoint/2010/main" val="27219692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568037"/>
            <a:ext cx="6248400" cy="6040581"/>
          </a:xfrm>
        </p:spPr>
      </p:pic>
    </p:spTree>
    <p:extLst>
      <p:ext uri="{BB962C8B-B14F-4D97-AF65-F5344CB8AC3E}">
        <p14:creationId xmlns:p14="http://schemas.microsoft.com/office/powerpoint/2010/main" val="3096157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Given a large data set</a:t>
            </a:r>
          </a:p>
          <a:p>
            <a:r>
              <a:rPr lang="en-US" b="1" dirty="0"/>
              <a:t>Divide: </a:t>
            </a:r>
            <a:r>
              <a:rPr lang="en-US" dirty="0"/>
              <a:t>This involves dividing the problem into some sub problem. </a:t>
            </a:r>
            <a:endParaRPr lang="en-US" dirty="0" smtClean="0"/>
          </a:p>
          <a:p>
            <a:r>
              <a:rPr lang="en-US" b="1" dirty="0"/>
              <a:t>Conquer</a:t>
            </a:r>
            <a:r>
              <a:rPr lang="en-US" dirty="0"/>
              <a:t>: Sub problem by calling recursively until sub problem solved</a:t>
            </a:r>
            <a:r>
              <a:rPr lang="en-US" dirty="0" smtClean="0"/>
              <a:t>.</a:t>
            </a:r>
          </a:p>
          <a:p>
            <a:r>
              <a:rPr lang="en-US" b="1" dirty="0"/>
              <a:t>Combine: </a:t>
            </a:r>
            <a:r>
              <a:rPr lang="en-US" dirty="0"/>
              <a:t>The Sub problem Solved so that we will get find problem solution.</a:t>
            </a:r>
          </a:p>
        </p:txBody>
      </p:sp>
    </p:spTree>
    <p:extLst>
      <p:ext uri="{BB962C8B-B14F-4D97-AF65-F5344CB8AC3E}">
        <p14:creationId xmlns:p14="http://schemas.microsoft.com/office/powerpoint/2010/main" val="3608846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Recurrence relation for merge sort is</a:t>
            </a:r>
          </a:p>
          <a:p>
            <a:pPr marL="0" indent="0" algn="ctr">
              <a:buNone/>
            </a:pPr>
            <a:r>
              <a:rPr lang="en-US" dirty="0" smtClean="0"/>
              <a:t>T(n)=T(n/2)+T(n/2)+O(n)</a:t>
            </a:r>
          </a:p>
          <a:p>
            <a:pPr marL="0" indent="0" algn="ctr">
              <a:buNone/>
            </a:pPr>
            <a:r>
              <a:rPr lang="en-US" dirty="0" smtClean="0"/>
              <a:t>T(n)=2T(n/2)+</a:t>
            </a:r>
            <a:r>
              <a:rPr lang="en-US" dirty="0" err="1" smtClean="0"/>
              <a:t>cn</a:t>
            </a:r>
            <a:endParaRPr lang="en-US" dirty="0" smtClean="0"/>
          </a:p>
          <a:p>
            <a:r>
              <a:rPr lang="en-US" dirty="0" smtClean="0"/>
              <a:t>Merge sort take O(</a:t>
            </a:r>
            <a:r>
              <a:rPr lang="en-US" dirty="0" err="1" smtClean="0"/>
              <a:t>nlogn</a:t>
            </a:r>
            <a:r>
              <a:rPr lang="en-US" dirty="0" smtClean="0"/>
              <a:t>) time in all the cases and O(n) space.</a:t>
            </a:r>
          </a:p>
        </p:txBody>
      </p:sp>
    </p:spTree>
    <p:extLst>
      <p:ext uri="{BB962C8B-B14F-4D97-AF65-F5344CB8AC3E}">
        <p14:creationId xmlns:p14="http://schemas.microsoft.com/office/powerpoint/2010/main" val="25413319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Strassen’s Matrix Multiplication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multiply two 2×2 matrices ?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How many multiplications </a:t>
            </a:r>
            <a:r>
              <a:rPr lang="en-US" dirty="0" smtClean="0"/>
              <a:t>and </a:t>
            </a:r>
            <a:r>
              <a:rPr lang="en-US" dirty="0"/>
              <a:t>additions did we need?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49" y="2307647"/>
            <a:ext cx="4674178" cy="124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1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Strassen’s Matrix Multiplication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8 </a:t>
            </a:r>
            <a:r>
              <a:rPr lang="en-US" b="1" dirty="0" err="1" smtClean="0">
                <a:solidFill>
                  <a:srgbClr val="00B0F0"/>
                </a:solidFill>
              </a:rPr>
              <a:t>multis</a:t>
            </a:r>
            <a:r>
              <a:rPr lang="en-US" b="1" dirty="0" smtClean="0">
                <a:solidFill>
                  <a:srgbClr val="00B0F0"/>
                </a:solidFill>
              </a:rPr>
              <a:t> </a:t>
            </a:r>
            <a:r>
              <a:rPr lang="en-US" b="1" dirty="0">
                <a:solidFill>
                  <a:srgbClr val="00B0F0"/>
                </a:solidFill>
              </a:rPr>
              <a:t>and 4 adds</a:t>
            </a:r>
          </a:p>
          <a:p>
            <a:r>
              <a:rPr lang="en-US" dirty="0" smtClean="0"/>
              <a:t>Strassen </a:t>
            </a:r>
            <a:r>
              <a:rPr lang="en-US" dirty="0"/>
              <a:t>in 1969 found out, he </a:t>
            </a:r>
            <a:r>
              <a:rPr lang="en-US" dirty="0" smtClean="0"/>
              <a:t>can do </a:t>
            </a:r>
            <a:r>
              <a:rPr lang="en-US" dirty="0"/>
              <a:t>the above multiplication in the </a:t>
            </a:r>
            <a:r>
              <a:rPr lang="en-US" dirty="0" smtClean="0"/>
              <a:t>following way</a:t>
            </a:r>
            <a:r>
              <a:rPr lang="en-US" dirty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How </a:t>
            </a:r>
            <a:r>
              <a:rPr lang="en-US" dirty="0"/>
              <a:t>many multiplications </a:t>
            </a:r>
            <a:r>
              <a:rPr lang="en-US" dirty="0" smtClean="0"/>
              <a:t>and </a:t>
            </a:r>
            <a:r>
              <a:rPr lang="en-US" dirty="0"/>
              <a:t>additions did we need?</a:t>
            </a:r>
          </a:p>
          <a:p>
            <a:pPr lvl="1"/>
            <a:r>
              <a:rPr lang="en-US" b="1" dirty="0">
                <a:solidFill>
                  <a:srgbClr val="00B0F0"/>
                </a:solidFill>
              </a:rPr>
              <a:t>7 </a:t>
            </a:r>
            <a:r>
              <a:rPr lang="en-US" b="1" dirty="0" smtClean="0">
                <a:solidFill>
                  <a:srgbClr val="00B0F0"/>
                </a:solidFill>
              </a:rPr>
              <a:t>mults18 </a:t>
            </a:r>
            <a:r>
              <a:rPr lang="en-US" b="1" dirty="0">
                <a:solidFill>
                  <a:srgbClr val="00B0F0"/>
                </a:solidFill>
              </a:rPr>
              <a:t>adds/subs</a:t>
            </a:r>
          </a:p>
          <a:p>
            <a:pPr lvl="1"/>
            <a:endParaRPr lang="en-US" dirty="0" smtClean="0"/>
          </a:p>
          <a:p>
            <a:endParaRPr lang="en-IN" dirty="0"/>
          </a:p>
        </p:txBody>
      </p:sp>
      <p:sp>
        <p:nvSpPr>
          <p:cNvPr id="5" name="Double Bracket 4"/>
          <p:cNvSpPr/>
          <p:nvPr/>
        </p:nvSpPr>
        <p:spPr bwMode="auto">
          <a:xfrm>
            <a:off x="1880444" y="3039070"/>
            <a:ext cx="1143000" cy="990600"/>
          </a:xfrm>
          <a:prstGeom prst="bracketPair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a</a:t>
            </a:r>
            <a:r>
              <a:rPr kumimoji="0" lang="en-US" sz="18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00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    a</a:t>
            </a:r>
            <a:r>
              <a:rPr kumimoji="0" lang="en-US" sz="18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01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dirty="0"/>
          </a:p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a</a:t>
            </a:r>
            <a:r>
              <a:rPr kumimoji="0" lang="en-US" sz="18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10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    a</a:t>
            </a:r>
            <a:r>
              <a:rPr kumimoji="0" lang="en-US" sz="18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11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95044" y="32793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</a:t>
            </a:r>
            <a:endParaRPr lang="en-US" dirty="0"/>
          </a:p>
        </p:txBody>
      </p:sp>
      <p:sp>
        <p:nvSpPr>
          <p:cNvPr id="7" name="Double Bracket 6"/>
          <p:cNvSpPr/>
          <p:nvPr/>
        </p:nvSpPr>
        <p:spPr bwMode="auto">
          <a:xfrm>
            <a:off x="3252044" y="3039070"/>
            <a:ext cx="1143000" cy="990600"/>
          </a:xfrm>
          <a:prstGeom prst="bracketPair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dirty="0"/>
              <a:t>b</a:t>
            </a:r>
            <a:r>
              <a:rPr kumimoji="0" lang="en-US" sz="18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00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   b</a:t>
            </a:r>
            <a:r>
              <a:rPr kumimoji="0" lang="en-US" sz="18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01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dirty="0"/>
          </a:p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b</a:t>
            </a:r>
            <a:r>
              <a:rPr kumimoji="0" lang="en-US" sz="18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10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    b</a:t>
            </a:r>
            <a:r>
              <a:rPr kumimoji="0" lang="en-US" sz="18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11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8" name="Double Bracket 7"/>
          <p:cNvSpPr/>
          <p:nvPr/>
        </p:nvSpPr>
        <p:spPr bwMode="auto">
          <a:xfrm>
            <a:off x="4669872" y="3059668"/>
            <a:ext cx="1143000" cy="990600"/>
          </a:xfrm>
          <a:prstGeom prst="bracketPair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c</a:t>
            </a:r>
            <a:r>
              <a:rPr kumimoji="0" lang="en-US" sz="18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00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    c</a:t>
            </a:r>
            <a:r>
              <a:rPr kumimoji="0" lang="en-US" sz="18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01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dirty="0"/>
          </a:p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c</a:t>
            </a:r>
            <a:r>
              <a:rPr kumimoji="0" lang="en-US" sz="18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10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    c</a:t>
            </a:r>
            <a:r>
              <a:rPr kumimoji="0" lang="en-US" sz="18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11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85958" y="32838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</a:t>
            </a:r>
            <a:endParaRPr lang="en-US" dirty="0"/>
          </a:p>
        </p:txBody>
      </p:sp>
      <p:sp>
        <p:nvSpPr>
          <p:cNvPr id="10" name="Double Bracket 9"/>
          <p:cNvSpPr/>
          <p:nvPr/>
        </p:nvSpPr>
        <p:spPr bwMode="auto">
          <a:xfrm>
            <a:off x="6343158" y="2847201"/>
            <a:ext cx="3200400" cy="1263134"/>
          </a:xfrm>
          <a:prstGeom prst="bracketPair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m</a:t>
            </a:r>
            <a:r>
              <a:rPr kumimoji="0" lang="en-US" sz="18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1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+m</a:t>
            </a:r>
            <a:r>
              <a:rPr kumimoji="0" lang="en-US" sz="18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4</a:t>
            </a:r>
            <a:r>
              <a:rPr lang="en-US" dirty="0" smtClean="0"/>
              <a:t>-m</a:t>
            </a:r>
            <a:r>
              <a:rPr lang="en-US" baseline="-25000" dirty="0" smtClean="0"/>
              <a:t>5</a:t>
            </a:r>
            <a:r>
              <a:rPr lang="en-US" dirty="0" smtClean="0"/>
              <a:t>+m</a:t>
            </a:r>
            <a:r>
              <a:rPr lang="en-US" baseline="-25000" dirty="0" smtClean="0"/>
              <a:t>7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    m</a:t>
            </a:r>
            <a:r>
              <a:rPr kumimoji="0" lang="en-US" sz="18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3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+m</a:t>
            </a:r>
            <a:r>
              <a:rPr kumimoji="0" lang="en-US" sz="18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5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dirty="0"/>
          </a:p>
          <a:p>
            <a:r>
              <a:rPr lang="en-US" dirty="0" smtClean="0"/>
              <a:t>m</a:t>
            </a:r>
            <a:r>
              <a:rPr lang="en-US" baseline="-25000" dirty="0" smtClean="0"/>
              <a:t>2</a:t>
            </a:r>
            <a:r>
              <a:rPr lang="en-US" dirty="0" smtClean="0"/>
              <a:t>+m</a:t>
            </a:r>
            <a:r>
              <a:rPr lang="en-US" baseline="-25000" dirty="0" smtClean="0"/>
              <a:t>4                </a:t>
            </a:r>
            <a:r>
              <a:rPr lang="en-US" dirty="0" smtClean="0"/>
              <a:t>m</a:t>
            </a:r>
            <a:r>
              <a:rPr lang="en-US" baseline="-25000" dirty="0" smtClean="0"/>
              <a:t>1</a:t>
            </a:r>
            <a:r>
              <a:rPr lang="en-US" dirty="0" smtClean="0"/>
              <a:t>+m</a:t>
            </a:r>
            <a:r>
              <a:rPr lang="en-US" baseline="-25000" dirty="0" smtClean="0"/>
              <a:t>3</a:t>
            </a:r>
            <a:r>
              <a:rPr lang="en-US" dirty="0" smtClean="0"/>
              <a:t>-m</a:t>
            </a:r>
            <a:r>
              <a:rPr lang="en-US" baseline="-25000" dirty="0" smtClean="0"/>
              <a:t>2</a:t>
            </a:r>
            <a:r>
              <a:rPr lang="en-US" dirty="0" smtClean="0"/>
              <a:t>+m</a:t>
            </a:r>
            <a:r>
              <a:rPr lang="en-US" baseline="-25000" dirty="0" smtClean="0"/>
              <a:t>6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42430" y="4200347"/>
            <a:ext cx="2534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r>
              <a:rPr lang="en-US" baseline="-25000" dirty="0" smtClean="0"/>
              <a:t>1</a:t>
            </a:r>
            <a:r>
              <a:rPr lang="en-US" dirty="0" smtClean="0"/>
              <a:t> = (a</a:t>
            </a:r>
            <a:r>
              <a:rPr lang="en-US" baseline="-25000" dirty="0" smtClean="0"/>
              <a:t>00</a:t>
            </a:r>
            <a:r>
              <a:rPr lang="en-US" dirty="0" smtClean="0"/>
              <a:t>+a</a:t>
            </a:r>
            <a:r>
              <a:rPr lang="en-US" baseline="-25000" dirty="0" smtClean="0"/>
              <a:t>11</a:t>
            </a:r>
            <a:r>
              <a:rPr lang="en-US" dirty="0" smtClean="0"/>
              <a:t>)*(b</a:t>
            </a:r>
            <a:r>
              <a:rPr lang="en-US" baseline="-25000" dirty="0" smtClean="0"/>
              <a:t>00</a:t>
            </a:r>
            <a:r>
              <a:rPr lang="en-US" dirty="0" smtClean="0"/>
              <a:t>+b</a:t>
            </a:r>
            <a:r>
              <a:rPr lang="en-US" baseline="-25000" dirty="0" smtClean="0"/>
              <a:t>11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805104" y="5200969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r>
              <a:rPr lang="en-US" baseline="-25000" dirty="0"/>
              <a:t>4</a:t>
            </a:r>
            <a:r>
              <a:rPr lang="en-US" dirty="0" smtClean="0"/>
              <a:t> = a</a:t>
            </a:r>
            <a:r>
              <a:rPr lang="en-US" baseline="-25000" dirty="0" smtClean="0"/>
              <a:t>11</a:t>
            </a:r>
            <a:r>
              <a:rPr lang="en-US" dirty="0" smtClean="0"/>
              <a:t>*(b</a:t>
            </a:r>
            <a:r>
              <a:rPr lang="en-US" baseline="-25000" dirty="0" smtClean="0"/>
              <a:t>10</a:t>
            </a:r>
            <a:r>
              <a:rPr lang="en-US" dirty="0" smtClean="0"/>
              <a:t>-b</a:t>
            </a:r>
            <a:r>
              <a:rPr lang="en-US" baseline="-25000" dirty="0" smtClean="0"/>
              <a:t>00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89917" y="4544942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r>
              <a:rPr lang="en-US" baseline="-25000" dirty="0"/>
              <a:t>6</a:t>
            </a:r>
            <a:r>
              <a:rPr lang="en-US" dirty="0" smtClean="0"/>
              <a:t> = (a</a:t>
            </a:r>
            <a:r>
              <a:rPr lang="en-US" baseline="-25000" dirty="0" smtClean="0"/>
              <a:t>10</a:t>
            </a:r>
            <a:r>
              <a:rPr lang="en-US" dirty="0" smtClean="0"/>
              <a:t>-a</a:t>
            </a:r>
            <a:r>
              <a:rPr lang="en-US" baseline="-25000" dirty="0" smtClean="0"/>
              <a:t>00</a:t>
            </a:r>
            <a:r>
              <a:rPr lang="en-US" dirty="0" smtClean="0"/>
              <a:t>)*(b</a:t>
            </a:r>
            <a:r>
              <a:rPr lang="en-US" baseline="-25000" dirty="0" smtClean="0"/>
              <a:t>00</a:t>
            </a:r>
            <a:r>
              <a:rPr lang="en-US" dirty="0" smtClean="0"/>
              <a:t>+b</a:t>
            </a:r>
            <a:r>
              <a:rPr lang="en-US" baseline="-25000" dirty="0"/>
              <a:t>0</a:t>
            </a:r>
            <a:r>
              <a:rPr lang="en-US" baseline="-25000" dirty="0" smtClean="0"/>
              <a:t>1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43515" y="4531191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r>
              <a:rPr lang="en-US" baseline="-25000" dirty="0"/>
              <a:t>2</a:t>
            </a:r>
            <a:r>
              <a:rPr lang="en-US" dirty="0" smtClean="0"/>
              <a:t> = (a</a:t>
            </a:r>
            <a:r>
              <a:rPr lang="en-US" baseline="-25000" dirty="0" smtClean="0"/>
              <a:t>10</a:t>
            </a:r>
            <a:r>
              <a:rPr lang="en-US" dirty="0" smtClean="0"/>
              <a:t>+a</a:t>
            </a:r>
            <a:r>
              <a:rPr lang="en-US" baseline="-25000" dirty="0" smtClean="0"/>
              <a:t>11</a:t>
            </a:r>
            <a:r>
              <a:rPr lang="en-US" dirty="0" smtClean="0"/>
              <a:t>)*b</a:t>
            </a:r>
            <a:r>
              <a:rPr lang="en-US" baseline="-25000" dirty="0" smtClean="0"/>
              <a:t>00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89917" y="4205272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r>
              <a:rPr lang="en-US" baseline="-25000" dirty="0"/>
              <a:t>5</a:t>
            </a:r>
            <a:r>
              <a:rPr lang="en-US" dirty="0" smtClean="0"/>
              <a:t> = (a</a:t>
            </a:r>
            <a:r>
              <a:rPr lang="en-US" baseline="-25000" dirty="0" smtClean="0"/>
              <a:t>00</a:t>
            </a:r>
            <a:r>
              <a:rPr lang="en-US" dirty="0" smtClean="0"/>
              <a:t>+a</a:t>
            </a:r>
            <a:r>
              <a:rPr lang="en-US" baseline="-25000" dirty="0"/>
              <a:t>0</a:t>
            </a:r>
            <a:r>
              <a:rPr lang="en-US" baseline="-25000" dirty="0" smtClean="0"/>
              <a:t>1</a:t>
            </a:r>
            <a:r>
              <a:rPr lang="en-US" dirty="0" smtClean="0"/>
              <a:t>)*b</a:t>
            </a:r>
            <a:r>
              <a:rPr lang="en-US" baseline="-25000" dirty="0" smtClean="0"/>
              <a:t>11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811557" y="4884612"/>
            <a:ext cx="2520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r>
              <a:rPr lang="en-US" baseline="-25000" dirty="0"/>
              <a:t>7</a:t>
            </a:r>
            <a:r>
              <a:rPr lang="en-US" dirty="0" smtClean="0"/>
              <a:t> = (a</a:t>
            </a:r>
            <a:r>
              <a:rPr lang="en-US" baseline="-25000" dirty="0" smtClean="0"/>
              <a:t>01</a:t>
            </a:r>
            <a:r>
              <a:rPr lang="en-US" dirty="0"/>
              <a:t>-</a:t>
            </a:r>
            <a:r>
              <a:rPr lang="en-US" dirty="0" smtClean="0"/>
              <a:t>a</a:t>
            </a:r>
            <a:r>
              <a:rPr lang="en-US" baseline="-25000" dirty="0" smtClean="0"/>
              <a:t>11</a:t>
            </a:r>
            <a:r>
              <a:rPr lang="en-US" dirty="0" smtClean="0"/>
              <a:t>)*(b</a:t>
            </a:r>
            <a:r>
              <a:rPr lang="en-US" baseline="-25000" dirty="0"/>
              <a:t>1</a:t>
            </a:r>
            <a:r>
              <a:rPr lang="en-US" baseline="-25000" dirty="0" smtClean="0"/>
              <a:t>0</a:t>
            </a:r>
            <a:r>
              <a:rPr lang="en-US" dirty="0" smtClean="0"/>
              <a:t>+b</a:t>
            </a:r>
            <a:r>
              <a:rPr lang="en-US" baseline="-25000" dirty="0" smtClean="0"/>
              <a:t>11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821873" y="4862036"/>
            <a:ext cx="20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r>
              <a:rPr lang="en-US" baseline="-25000" dirty="0" smtClean="0"/>
              <a:t>3</a:t>
            </a:r>
            <a:r>
              <a:rPr lang="en-US" dirty="0" smtClean="0"/>
              <a:t> = a</a:t>
            </a:r>
            <a:r>
              <a:rPr lang="en-US" baseline="-25000" dirty="0" smtClean="0"/>
              <a:t>00</a:t>
            </a:r>
            <a:r>
              <a:rPr lang="en-US" dirty="0" smtClean="0"/>
              <a:t>*(b</a:t>
            </a:r>
            <a:r>
              <a:rPr lang="en-US" baseline="-25000" dirty="0" smtClean="0"/>
              <a:t>01</a:t>
            </a:r>
            <a:r>
              <a:rPr lang="en-US" dirty="0" smtClean="0"/>
              <a:t>-b</a:t>
            </a:r>
            <a:r>
              <a:rPr lang="en-US" baseline="-25000" dirty="0" smtClean="0"/>
              <a:t>11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76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  <p:bldP spid="9" grpId="0"/>
      <p:bldP spid="10" grpId="0" animBg="1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Strassen’s Matrix Multiplication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 us see how we can apply Strassen’s idea for multiplying two </a:t>
            </a:r>
            <a:r>
              <a:rPr lang="en-US" dirty="0" err="1"/>
              <a:t>n×n</a:t>
            </a:r>
            <a:r>
              <a:rPr lang="en-US" dirty="0"/>
              <a:t> </a:t>
            </a:r>
            <a:r>
              <a:rPr lang="en-US" dirty="0" smtClean="0"/>
              <a:t>matrices</a:t>
            </a:r>
          </a:p>
          <a:p>
            <a:r>
              <a:rPr lang="en-US" b="1" dirty="0">
                <a:solidFill>
                  <a:srgbClr val="00B0F0"/>
                </a:solidFill>
              </a:rPr>
              <a:t>Let A and B be two </a:t>
            </a:r>
            <a:r>
              <a:rPr lang="en-US" b="1" dirty="0" err="1">
                <a:solidFill>
                  <a:srgbClr val="00B0F0"/>
                </a:solidFill>
              </a:rPr>
              <a:t>n×n</a:t>
            </a:r>
            <a:r>
              <a:rPr lang="en-US" b="1" dirty="0">
                <a:solidFill>
                  <a:srgbClr val="00B0F0"/>
                </a:solidFill>
              </a:rPr>
              <a:t> matrices where n is a power of 2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b="1" dirty="0">
                <a:solidFill>
                  <a:srgbClr val="00B0F0"/>
                </a:solidFill>
              </a:rPr>
              <a:t>Each block is (n/2)×(n/2)</a:t>
            </a:r>
          </a:p>
          <a:p>
            <a:r>
              <a:rPr lang="en-US" dirty="0" smtClean="0"/>
              <a:t>We </a:t>
            </a:r>
            <a:r>
              <a:rPr lang="en-US" dirty="0"/>
              <a:t>can treat </a:t>
            </a:r>
            <a:r>
              <a:rPr lang="en-US" dirty="0" smtClean="0"/>
              <a:t>blocks as </a:t>
            </a:r>
            <a:r>
              <a:rPr lang="en-US" dirty="0"/>
              <a:t>if they were </a:t>
            </a:r>
            <a:r>
              <a:rPr lang="en-US" dirty="0" smtClean="0"/>
              <a:t>numbers to </a:t>
            </a:r>
            <a:r>
              <a:rPr lang="en-US" dirty="0"/>
              <a:t>get the C = A*B</a:t>
            </a:r>
          </a:p>
        </p:txBody>
      </p:sp>
      <p:sp>
        <p:nvSpPr>
          <p:cNvPr id="4" name="Double Bracket 3"/>
          <p:cNvSpPr/>
          <p:nvPr/>
        </p:nvSpPr>
        <p:spPr bwMode="auto">
          <a:xfrm>
            <a:off x="2497282" y="3429000"/>
            <a:ext cx="1143000" cy="990600"/>
          </a:xfrm>
          <a:prstGeom prst="bracketPair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A</a:t>
            </a:r>
            <a:r>
              <a:rPr kumimoji="0" lang="en-US" sz="18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00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  A</a:t>
            </a:r>
            <a:r>
              <a:rPr kumimoji="0" lang="en-US" sz="18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01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dirty="0"/>
          </a:p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A</a:t>
            </a:r>
            <a:r>
              <a:rPr kumimoji="0" lang="en-US" sz="18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10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   A</a:t>
            </a:r>
            <a:r>
              <a:rPr kumimoji="0" lang="en-US" sz="18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11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5" name="Double Bracket 4"/>
          <p:cNvSpPr/>
          <p:nvPr/>
        </p:nvSpPr>
        <p:spPr bwMode="auto">
          <a:xfrm>
            <a:off x="3868882" y="3429000"/>
            <a:ext cx="1143000" cy="990600"/>
          </a:xfrm>
          <a:prstGeom prst="bracketPair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dirty="0" smtClean="0"/>
              <a:t>B</a:t>
            </a:r>
            <a:r>
              <a:rPr kumimoji="0" lang="en-US" sz="18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00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   B</a:t>
            </a:r>
            <a:r>
              <a:rPr kumimoji="0" lang="en-US" sz="18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01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dirty="0"/>
          </a:p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B</a:t>
            </a:r>
            <a:r>
              <a:rPr kumimoji="0" lang="en-US" sz="18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10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    B</a:t>
            </a:r>
            <a:r>
              <a:rPr kumimoji="0" lang="en-US" sz="18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11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58156" y="37454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</a:t>
            </a:r>
            <a:endParaRPr lang="en-US" dirty="0"/>
          </a:p>
        </p:txBody>
      </p:sp>
      <p:sp>
        <p:nvSpPr>
          <p:cNvPr id="7" name="Double Bracket 6"/>
          <p:cNvSpPr/>
          <p:nvPr/>
        </p:nvSpPr>
        <p:spPr bwMode="auto">
          <a:xfrm>
            <a:off x="5562956" y="3429000"/>
            <a:ext cx="1143000" cy="990600"/>
          </a:xfrm>
          <a:prstGeom prst="bracketPair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C</a:t>
            </a:r>
            <a:r>
              <a:rPr kumimoji="0" lang="en-US" sz="18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00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   C</a:t>
            </a:r>
            <a:r>
              <a:rPr kumimoji="0" lang="en-US" sz="18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01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dirty="0"/>
          </a:p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C</a:t>
            </a:r>
            <a:r>
              <a:rPr kumimoji="0" lang="en-US" sz="18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10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    C</a:t>
            </a:r>
            <a:r>
              <a:rPr kumimoji="0" lang="en-US" sz="18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rPr>
              <a:t>11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85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29166"/>
            <a:ext cx="10972800" cy="56356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Strassen’s Matrix Multiplication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1740562" y="554182"/>
            <a:ext cx="4831603" cy="667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ALGORITHM</a:t>
            </a:r>
            <a:r>
              <a:rPr lang="en-US" sz="1600" dirty="0" smtClean="0"/>
              <a:t> </a:t>
            </a:r>
            <a:r>
              <a:rPr lang="en-US" sz="1600" dirty="0" err="1" smtClean="0"/>
              <a:t>Strassen</a:t>
            </a:r>
            <a:r>
              <a:rPr lang="en-US" sz="1600" dirty="0" smtClean="0"/>
              <a:t>(A, B, n)</a:t>
            </a:r>
          </a:p>
          <a:p>
            <a:r>
              <a:rPr lang="en-US" sz="1600" dirty="0" smtClean="0"/>
              <a:t>//Input: A and B are </a:t>
            </a:r>
            <a:r>
              <a:rPr lang="en-US" sz="1600" dirty="0" err="1" smtClean="0"/>
              <a:t>n×n</a:t>
            </a:r>
            <a:r>
              <a:rPr lang="en-US" sz="1600" dirty="0" smtClean="0"/>
              <a:t> matrices</a:t>
            </a:r>
          </a:p>
          <a:p>
            <a:r>
              <a:rPr lang="en-US" sz="1600" dirty="0" smtClean="0"/>
              <a:t>//where n is a power of two</a:t>
            </a:r>
          </a:p>
          <a:p>
            <a:r>
              <a:rPr lang="en-US" sz="1600" dirty="0" smtClean="0"/>
              <a:t>//Output: C = A*B</a:t>
            </a:r>
          </a:p>
          <a:p>
            <a:r>
              <a:rPr lang="en-US" sz="1600" b="1" dirty="0"/>
              <a:t>i</a:t>
            </a:r>
            <a:r>
              <a:rPr lang="en-US" sz="1600" b="1" dirty="0" smtClean="0"/>
              <a:t>f</a:t>
            </a:r>
            <a:r>
              <a:rPr lang="en-US" sz="1600" dirty="0" smtClean="0"/>
              <a:t> n = 1</a:t>
            </a:r>
          </a:p>
          <a:p>
            <a:r>
              <a:rPr lang="en-US" sz="1600" dirty="0"/>
              <a:t>	</a:t>
            </a:r>
            <a:r>
              <a:rPr lang="en-US" sz="1600" b="1" dirty="0" smtClean="0"/>
              <a:t>return</a:t>
            </a:r>
            <a:r>
              <a:rPr lang="en-US" sz="1600" dirty="0" smtClean="0"/>
              <a:t> C = A*B</a:t>
            </a:r>
          </a:p>
          <a:p>
            <a:r>
              <a:rPr lang="en-US" sz="1600" b="1" dirty="0" smtClean="0"/>
              <a:t>else</a:t>
            </a:r>
          </a:p>
          <a:p>
            <a:r>
              <a:rPr lang="en-US" sz="1600" dirty="0" smtClean="0"/>
              <a:t>	</a:t>
            </a:r>
          </a:p>
          <a:p>
            <a:r>
              <a:rPr lang="en-US" sz="1600" dirty="0" smtClean="0"/>
              <a:t>     Partition A = 	                       and  B = </a:t>
            </a:r>
            <a:r>
              <a:rPr lang="en-US" sz="1600" dirty="0"/>
              <a:t> </a:t>
            </a:r>
            <a:r>
              <a:rPr lang="en-US" sz="1600" dirty="0" smtClean="0"/>
              <a:t>                   </a:t>
            </a:r>
          </a:p>
          <a:p>
            <a:endParaRPr lang="en-US" sz="1600" dirty="0" smtClean="0"/>
          </a:p>
          <a:p>
            <a:r>
              <a:rPr lang="en-US" sz="1600" dirty="0" smtClean="0"/>
              <a:t>where the blocks  </a:t>
            </a:r>
            <a:r>
              <a:rPr lang="en-US" sz="1800" dirty="0" err="1" smtClean="0"/>
              <a:t>A</a:t>
            </a:r>
            <a:r>
              <a:rPr lang="en-US" sz="1800" baseline="-25000" dirty="0" err="1" smtClean="0"/>
              <a:t>ij</a:t>
            </a:r>
            <a:r>
              <a:rPr lang="en-US" sz="1600" dirty="0" smtClean="0"/>
              <a:t> and</a:t>
            </a:r>
            <a:r>
              <a:rPr lang="en-US" sz="1800" dirty="0" smtClean="0"/>
              <a:t> </a:t>
            </a:r>
            <a:r>
              <a:rPr lang="en-US" sz="1800" dirty="0" err="1" smtClean="0"/>
              <a:t>B</a:t>
            </a:r>
            <a:r>
              <a:rPr lang="en-US" sz="1800" baseline="-25000" dirty="0" err="1" smtClean="0"/>
              <a:t>ij</a:t>
            </a:r>
            <a:r>
              <a:rPr lang="en-US" sz="1800" dirty="0" smtClean="0"/>
              <a:t> </a:t>
            </a:r>
            <a:r>
              <a:rPr lang="en-US" sz="1600" dirty="0" smtClean="0"/>
              <a:t>are (n/2)-by-(n/2)</a:t>
            </a:r>
          </a:p>
          <a:p>
            <a:r>
              <a:rPr lang="en-US" sz="1600" dirty="0" smtClean="0"/>
              <a:t>M1 &lt;- Strassen(A</a:t>
            </a:r>
            <a:r>
              <a:rPr lang="en-US" sz="1600" baseline="-25000" dirty="0" smtClean="0"/>
              <a:t>00</a:t>
            </a:r>
            <a:r>
              <a:rPr lang="en-US" sz="1600" dirty="0" smtClean="0"/>
              <a:t>+A</a:t>
            </a:r>
            <a:r>
              <a:rPr lang="en-US" sz="1600" baseline="-25000" dirty="0" smtClean="0"/>
              <a:t>11</a:t>
            </a:r>
            <a:r>
              <a:rPr lang="en-US" sz="1600" dirty="0" smtClean="0"/>
              <a:t>, B</a:t>
            </a:r>
            <a:r>
              <a:rPr lang="en-US" sz="1600" baseline="-25000" dirty="0" smtClean="0"/>
              <a:t>00</a:t>
            </a:r>
            <a:r>
              <a:rPr lang="en-US" sz="1600" dirty="0" smtClean="0"/>
              <a:t>+B</a:t>
            </a:r>
            <a:r>
              <a:rPr lang="en-US" sz="1600" baseline="-25000" dirty="0" smtClean="0"/>
              <a:t>11</a:t>
            </a:r>
            <a:r>
              <a:rPr lang="en-US" sz="1600" dirty="0" smtClean="0"/>
              <a:t>, n/2)</a:t>
            </a:r>
          </a:p>
          <a:p>
            <a:r>
              <a:rPr lang="en-US" sz="1600" dirty="0" smtClean="0"/>
              <a:t>M2 &lt;- </a:t>
            </a:r>
            <a:r>
              <a:rPr lang="en-US" sz="1600" dirty="0" err="1" smtClean="0"/>
              <a:t>Strassen</a:t>
            </a:r>
            <a:r>
              <a:rPr lang="en-US" sz="1600" dirty="0" smtClean="0"/>
              <a:t>(A</a:t>
            </a:r>
            <a:r>
              <a:rPr lang="en-US" sz="1600" baseline="-25000" dirty="0" smtClean="0"/>
              <a:t>10</a:t>
            </a:r>
            <a:r>
              <a:rPr lang="en-US" sz="1600" dirty="0" smtClean="0"/>
              <a:t>+A</a:t>
            </a:r>
            <a:r>
              <a:rPr lang="en-US" sz="1600" baseline="-25000" dirty="0" smtClean="0"/>
              <a:t>11</a:t>
            </a:r>
            <a:r>
              <a:rPr lang="en-US" sz="1600" dirty="0" smtClean="0"/>
              <a:t>, B</a:t>
            </a:r>
            <a:r>
              <a:rPr lang="en-US" sz="1600" baseline="-25000" dirty="0" smtClean="0"/>
              <a:t>00</a:t>
            </a:r>
            <a:r>
              <a:rPr lang="en-US" sz="1600" dirty="0" smtClean="0"/>
              <a:t>, n/2)</a:t>
            </a:r>
          </a:p>
          <a:p>
            <a:r>
              <a:rPr lang="en-US" sz="1600" dirty="0" smtClean="0"/>
              <a:t>M3 &lt;- </a:t>
            </a:r>
            <a:r>
              <a:rPr lang="en-US" sz="1600" dirty="0" err="1" smtClean="0"/>
              <a:t>Strassen</a:t>
            </a:r>
            <a:r>
              <a:rPr lang="en-US" sz="1600" dirty="0" smtClean="0"/>
              <a:t>(A</a:t>
            </a:r>
            <a:r>
              <a:rPr lang="en-US" sz="1600" baseline="-25000" dirty="0" smtClean="0"/>
              <a:t>00</a:t>
            </a:r>
            <a:r>
              <a:rPr lang="en-US" sz="1600" dirty="0" smtClean="0"/>
              <a:t>, B</a:t>
            </a:r>
            <a:r>
              <a:rPr lang="en-US" sz="1600" baseline="-25000" dirty="0" smtClean="0"/>
              <a:t>01</a:t>
            </a:r>
            <a:r>
              <a:rPr lang="en-US" sz="1600" dirty="0" smtClean="0"/>
              <a:t>-B</a:t>
            </a:r>
            <a:r>
              <a:rPr lang="en-US" sz="1600" baseline="-25000" dirty="0" smtClean="0"/>
              <a:t>11</a:t>
            </a:r>
            <a:r>
              <a:rPr lang="en-US" sz="1600" dirty="0" smtClean="0"/>
              <a:t>, n/2)</a:t>
            </a:r>
          </a:p>
          <a:p>
            <a:r>
              <a:rPr lang="en-US" sz="1600" dirty="0" smtClean="0"/>
              <a:t>M4 &lt;- </a:t>
            </a:r>
            <a:r>
              <a:rPr lang="en-US" sz="1600" dirty="0" err="1" smtClean="0"/>
              <a:t>Strassen</a:t>
            </a:r>
            <a:r>
              <a:rPr lang="en-US" sz="1600" dirty="0" smtClean="0"/>
              <a:t>(A</a:t>
            </a:r>
            <a:r>
              <a:rPr lang="en-US" sz="1600" baseline="-25000" dirty="0" smtClean="0"/>
              <a:t>11</a:t>
            </a:r>
            <a:r>
              <a:rPr lang="en-US" sz="1600" dirty="0" smtClean="0"/>
              <a:t>, B</a:t>
            </a:r>
            <a:r>
              <a:rPr lang="en-US" sz="1600" baseline="-25000" dirty="0" smtClean="0"/>
              <a:t>10</a:t>
            </a:r>
            <a:r>
              <a:rPr lang="en-US" sz="1600" dirty="0" smtClean="0"/>
              <a:t>-B</a:t>
            </a:r>
            <a:r>
              <a:rPr lang="en-US" sz="1600" baseline="-25000" dirty="0" smtClean="0"/>
              <a:t>00</a:t>
            </a:r>
            <a:r>
              <a:rPr lang="en-US" sz="1600" dirty="0" smtClean="0"/>
              <a:t>, n/2)</a:t>
            </a:r>
          </a:p>
          <a:p>
            <a:r>
              <a:rPr lang="en-US" sz="1600" dirty="0" smtClean="0"/>
              <a:t>M5 &lt;- </a:t>
            </a:r>
            <a:r>
              <a:rPr lang="en-US" sz="1600" dirty="0" err="1" smtClean="0"/>
              <a:t>Strassen</a:t>
            </a:r>
            <a:r>
              <a:rPr lang="en-US" sz="1600" dirty="0" smtClean="0"/>
              <a:t>(A</a:t>
            </a:r>
            <a:r>
              <a:rPr lang="en-US" sz="1600" baseline="-25000" dirty="0" smtClean="0"/>
              <a:t>00</a:t>
            </a:r>
            <a:r>
              <a:rPr lang="en-US" sz="1600" dirty="0" smtClean="0"/>
              <a:t>+A</a:t>
            </a:r>
            <a:r>
              <a:rPr lang="en-US" sz="1600" baseline="-25000" dirty="0" smtClean="0"/>
              <a:t>01</a:t>
            </a:r>
            <a:r>
              <a:rPr lang="en-US" sz="1600" dirty="0" smtClean="0"/>
              <a:t>, B</a:t>
            </a:r>
            <a:r>
              <a:rPr lang="en-US" sz="1600" baseline="-25000" dirty="0" smtClean="0"/>
              <a:t>11</a:t>
            </a:r>
            <a:r>
              <a:rPr lang="en-US" sz="1600" dirty="0" smtClean="0"/>
              <a:t>, n/2)</a:t>
            </a:r>
          </a:p>
          <a:p>
            <a:r>
              <a:rPr lang="en-US" sz="1600" dirty="0" smtClean="0"/>
              <a:t>M6 &lt;- </a:t>
            </a:r>
            <a:r>
              <a:rPr lang="en-US" sz="1600" dirty="0" err="1" smtClean="0"/>
              <a:t>Strassen</a:t>
            </a:r>
            <a:r>
              <a:rPr lang="en-US" sz="1600" dirty="0" smtClean="0"/>
              <a:t>(A</a:t>
            </a:r>
            <a:r>
              <a:rPr lang="en-US" sz="1600" baseline="-25000" dirty="0" smtClean="0"/>
              <a:t>10</a:t>
            </a:r>
            <a:r>
              <a:rPr lang="en-US" sz="1600" dirty="0" smtClean="0"/>
              <a:t>-A</a:t>
            </a:r>
            <a:r>
              <a:rPr lang="en-US" sz="1600" baseline="-25000" dirty="0" smtClean="0"/>
              <a:t>00</a:t>
            </a:r>
            <a:r>
              <a:rPr lang="en-US" sz="1600" dirty="0" smtClean="0"/>
              <a:t>, B</a:t>
            </a:r>
            <a:r>
              <a:rPr lang="en-US" sz="1600" baseline="-25000" dirty="0" smtClean="0"/>
              <a:t>00</a:t>
            </a:r>
            <a:r>
              <a:rPr lang="en-US" sz="1600" dirty="0" smtClean="0"/>
              <a:t>+B</a:t>
            </a:r>
            <a:r>
              <a:rPr lang="en-US" sz="1600" baseline="-25000" dirty="0" smtClean="0"/>
              <a:t>01</a:t>
            </a:r>
            <a:r>
              <a:rPr lang="en-US" sz="1600" dirty="0" smtClean="0"/>
              <a:t>, n/2)</a:t>
            </a:r>
          </a:p>
          <a:p>
            <a:r>
              <a:rPr lang="en-US" sz="1600" dirty="0" smtClean="0"/>
              <a:t>M7 &lt;- </a:t>
            </a:r>
            <a:r>
              <a:rPr lang="en-US" sz="1600" dirty="0" err="1" smtClean="0"/>
              <a:t>Strassen</a:t>
            </a:r>
            <a:r>
              <a:rPr lang="en-US" sz="1600" dirty="0" smtClean="0"/>
              <a:t>(A</a:t>
            </a:r>
            <a:r>
              <a:rPr lang="en-US" sz="1600" baseline="-25000" dirty="0" smtClean="0"/>
              <a:t>01</a:t>
            </a:r>
            <a:r>
              <a:rPr lang="en-US" sz="1600" dirty="0" smtClean="0"/>
              <a:t>-A</a:t>
            </a:r>
            <a:r>
              <a:rPr lang="en-US" sz="1600" baseline="-25000" dirty="0" smtClean="0"/>
              <a:t>11</a:t>
            </a:r>
            <a:r>
              <a:rPr lang="en-US" sz="1600" dirty="0" smtClean="0"/>
              <a:t>, B</a:t>
            </a:r>
            <a:r>
              <a:rPr lang="en-US" sz="1600" baseline="-25000" dirty="0" smtClean="0"/>
              <a:t>10</a:t>
            </a:r>
            <a:r>
              <a:rPr lang="en-US" sz="1600" dirty="0" smtClean="0"/>
              <a:t>+B</a:t>
            </a:r>
            <a:r>
              <a:rPr lang="en-US" sz="1600" baseline="-25000" dirty="0" smtClean="0"/>
              <a:t>11</a:t>
            </a:r>
            <a:r>
              <a:rPr lang="en-US" sz="1600" dirty="0" smtClean="0"/>
              <a:t>, n/2)</a:t>
            </a:r>
          </a:p>
          <a:p>
            <a:r>
              <a:rPr lang="en-US" sz="1600" dirty="0" smtClean="0"/>
              <a:t>C</a:t>
            </a:r>
            <a:r>
              <a:rPr lang="en-US" sz="1600" baseline="-25000" dirty="0" smtClean="0"/>
              <a:t>00</a:t>
            </a:r>
            <a:r>
              <a:rPr lang="en-US" sz="1600" dirty="0" smtClean="0"/>
              <a:t> &lt;- M1+M4-M5+M7</a:t>
            </a:r>
          </a:p>
          <a:p>
            <a:r>
              <a:rPr lang="en-US" sz="1600" dirty="0" smtClean="0"/>
              <a:t>C</a:t>
            </a:r>
            <a:r>
              <a:rPr lang="en-US" sz="1600" baseline="-25000" dirty="0" smtClean="0"/>
              <a:t>01</a:t>
            </a:r>
            <a:r>
              <a:rPr lang="en-US" sz="1600" dirty="0" smtClean="0"/>
              <a:t> &lt;- M3+M5</a:t>
            </a:r>
          </a:p>
          <a:p>
            <a:r>
              <a:rPr lang="en-US" sz="1600" dirty="0" smtClean="0"/>
              <a:t>C</a:t>
            </a:r>
            <a:r>
              <a:rPr lang="en-US" sz="1600" baseline="-25000" dirty="0" smtClean="0"/>
              <a:t>10</a:t>
            </a:r>
            <a:r>
              <a:rPr lang="en-US" sz="1600" dirty="0" smtClean="0"/>
              <a:t> &lt;- M2+M4</a:t>
            </a:r>
          </a:p>
          <a:p>
            <a:r>
              <a:rPr lang="en-US" sz="1600" dirty="0" smtClean="0"/>
              <a:t>C</a:t>
            </a:r>
            <a:r>
              <a:rPr lang="en-US" sz="1600" baseline="-25000" dirty="0" smtClean="0"/>
              <a:t>11</a:t>
            </a:r>
            <a:r>
              <a:rPr lang="en-US" sz="1600" dirty="0" smtClean="0"/>
              <a:t> &lt;- M1+M3-M2+M6</a:t>
            </a:r>
          </a:p>
          <a:p>
            <a:endParaRPr lang="en-US" sz="1600" dirty="0" smtClean="0"/>
          </a:p>
          <a:p>
            <a:r>
              <a:rPr lang="en-US" sz="1600" b="1" dirty="0" smtClean="0"/>
              <a:t>return</a:t>
            </a:r>
            <a:r>
              <a:rPr lang="en-US" sz="1600" dirty="0" smtClean="0"/>
              <a:t>  C =</a:t>
            </a:r>
          </a:p>
          <a:p>
            <a:endParaRPr lang="en-US" sz="1400" dirty="0"/>
          </a:p>
          <a:p>
            <a:r>
              <a:rPr lang="en-US" sz="1400" dirty="0" smtClean="0"/>
              <a:t>  </a:t>
            </a:r>
          </a:p>
        </p:txBody>
      </p:sp>
      <p:sp>
        <p:nvSpPr>
          <p:cNvPr id="5" name="Double Bracket 4"/>
          <p:cNvSpPr/>
          <p:nvPr/>
        </p:nvSpPr>
        <p:spPr bwMode="auto">
          <a:xfrm>
            <a:off x="3184584" y="2222797"/>
            <a:ext cx="971779" cy="838200"/>
          </a:xfrm>
          <a:prstGeom prst="bracketPair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A</a:t>
            </a:r>
            <a:r>
              <a:rPr kumimoji="0" lang="en-US" sz="1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00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 A</a:t>
            </a:r>
            <a:r>
              <a:rPr kumimoji="0" lang="en-US" sz="1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01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1400" dirty="0"/>
          </a:p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A</a:t>
            </a:r>
            <a:r>
              <a:rPr kumimoji="0" lang="en-US" sz="1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10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  A</a:t>
            </a:r>
            <a:r>
              <a:rPr kumimoji="0" lang="en-US" sz="1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11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Double Bracket 5"/>
          <p:cNvSpPr/>
          <p:nvPr/>
        </p:nvSpPr>
        <p:spPr bwMode="auto">
          <a:xfrm>
            <a:off x="5023111" y="2222797"/>
            <a:ext cx="981998" cy="838200"/>
          </a:xfrm>
          <a:prstGeom prst="bracketPair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400" dirty="0" smtClean="0"/>
              <a:t>B</a:t>
            </a:r>
            <a:r>
              <a:rPr kumimoji="0" lang="en-US" sz="1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00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  B</a:t>
            </a:r>
            <a:r>
              <a:rPr kumimoji="0" lang="en-US" sz="1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01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1400" dirty="0"/>
          </a:p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B</a:t>
            </a:r>
            <a:r>
              <a:rPr kumimoji="0" lang="en-US" sz="1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10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   B</a:t>
            </a:r>
            <a:r>
              <a:rPr kumimoji="0" lang="en-US" sz="1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11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Double Bracket 6"/>
          <p:cNvSpPr/>
          <p:nvPr/>
        </p:nvSpPr>
        <p:spPr bwMode="auto">
          <a:xfrm>
            <a:off x="2735647" y="5964419"/>
            <a:ext cx="934826" cy="755035"/>
          </a:xfrm>
          <a:prstGeom prst="bracketPair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C</a:t>
            </a:r>
            <a:r>
              <a:rPr kumimoji="0" lang="en-US" sz="1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00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  C</a:t>
            </a:r>
            <a:r>
              <a:rPr kumimoji="0" lang="en-US" sz="1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01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1400" dirty="0"/>
          </a:p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C</a:t>
            </a:r>
            <a:r>
              <a:rPr kumimoji="0" lang="en-US" sz="1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10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   C</a:t>
            </a:r>
            <a:r>
              <a:rPr kumimoji="0" lang="en-US" sz="1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11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38272" y="914400"/>
            <a:ext cx="372849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Recurrence for # of multiplications is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7683173" y="1524000"/>
            <a:ext cx="2483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M(n) = 7M(n/2) for n &gt; 1</a:t>
            </a:r>
          </a:p>
          <a:p>
            <a:r>
              <a:rPr lang="en-US" sz="1800" dirty="0" smtClean="0"/>
              <a:t>M(1) = ?</a:t>
            </a:r>
            <a:endParaRPr lang="en-US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7683173" y="2048286"/>
            <a:ext cx="3344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For n = 2</a:t>
            </a:r>
            <a:r>
              <a:rPr lang="en-US" sz="1800" baseline="30000" dirty="0" smtClean="0"/>
              <a:t>m</a:t>
            </a:r>
            <a:r>
              <a:rPr lang="en-US" sz="1800" dirty="0" smtClean="0"/>
              <a:t>, </a:t>
            </a:r>
          </a:p>
          <a:p>
            <a:r>
              <a:rPr lang="en-US" sz="1800" dirty="0" smtClean="0"/>
              <a:t>M(n) = 7M(n/2) = 7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M(n/2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7683173" y="2641805"/>
            <a:ext cx="24232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M(n) = 7</a:t>
            </a:r>
            <a:r>
              <a:rPr lang="en-US" sz="1800" baseline="30000" dirty="0" smtClean="0"/>
              <a:t>m</a:t>
            </a:r>
            <a:r>
              <a:rPr lang="en-US" sz="1800" dirty="0" smtClean="0"/>
              <a:t> M(n/2</a:t>
            </a:r>
            <a:r>
              <a:rPr lang="en-US" sz="1800" baseline="30000" dirty="0" smtClean="0"/>
              <a:t>m</a:t>
            </a:r>
            <a:r>
              <a:rPr lang="en-US" sz="1800" dirty="0" smtClean="0"/>
              <a:t>) </a:t>
            </a:r>
          </a:p>
          <a:p>
            <a:r>
              <a:rPr lang="en-US" sz="1800" dirty="0" smtClean="0"/>
              <a:t>= 7</a:t>
            </a:r>
            <a:r>
              <a:rPr lang="en-US" sz="1800" baseline="30000" dirty="0" smtClean="0"/>
              <a:t>m</a:t>
            </a:r>
            <a:r>
              <a:rPr lang="en-US" sz="1800" dirty="0" smtClean="0"/>
              <a:t> = 7</a:t>
            </a:r>
            <a:r>
              <a:rPr lang="en-US" sz="1800" baseline="30000" dirty="0" smtClean="0"/>
              <a:t>lgn</a:t>
            </a:r>
            <a:r>
              <a:rPr lang="en-US" sz="1800" dirty="0" smtClean="0"/>
              <a:t> </a:t>
            </a:r>
          </a:p>
          <a:p>
            <a:r>
              <a:rPr lang="en-US" sz="1800" dirty="0" smtClean="0"/>
              <a:t>= n</a:t>
            </a:r>
            <a:r>
              <a:rPr lang="en-US" sz="1800" baseline="30000" dirty="0" smtClean="0"/>
              <a:t>lg7</a:t>
            </a:r>
            <a:r>
              <a:rPr lang="en-US" sz="1800" dirty="0" smtClean="0"/>
              <a:t> ≈ n</a:t>
            </a:r>
            <a:r>
              <a:rPr lang="en-US" sz="1800" baseline="30000" dirty="0" smtClean="0"/>
              <a:t>2.807</a:t>
            </a:r>
            <a:endParaRPr lang="en-US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7509393" y="3572470"/>
            <a:ext cx="249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For # of adds/subs,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50727" y="4486870"/>
            <a:ext cx="3768437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Using Master </a:t>
            </a:r>
            <a:r>
              <a:rPr lang="en-US" b="1" dirty="0" err="1" smtClean="0">
                <a:solidFill>
                  <a:srgbClr val="FF0000"/>
                </a:solidFill>
              </a:rPr>
              <a:t>th</a:t>
            </a:r>
            <a:r>
              <a:rPr lang="en-US" b="1" baseline="30000" dirty="0" err="1" smtClean="0">
                <a:solidFill>
                  <a:srgbClr val="FF0000"/>
                </a:solidFill>
              </a:rPr>
              <a:t>m</a:t>
            </a:r>
            <a:r>
              <a:rPr lang="en-US" b="1" dirty="0" smtClean="0">
                <a:solidFill>
                  <a:srgbClr val="FF0000"/>
                </a:solidFill>
              </a:rPr>
              <a:t>,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A(n) </a:t>
            </a:r>
            <a:r>
              <a:rPr lang="az-Cyrl-AZ" b="1" dirty="0" smtClean="0">
                <a:solidFill>
                  <a:srgbClr val="FF0000"/>
                </a:solidFill>
              </a:rPr>
              <a:t>є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l-GR" b="1" dirty="0" smtClean="0">
                <a:solidFill>
                  <a:srgbClr val="FF0000"/>
                </a:solidFill>
              </a:rPr>
              <a:t>Θ</a:t>
            </a:r>
            <a:r>
              <a:rPr lang="en-US" b="1" dirty="0" smtClean="0">
                <a:solidFill>
                  <a:srgbClr val="FF0000"/>
                </a:solidFill>
              </a:rPr>
              <a:t>(n</a:t>
            </a:r>
            <a:r>
              <a:rPr lang="en-US" b="1" baseline="30000" dirty="0" smtClean="0">
                <a:solidFill>
                  <a:srgbClr val="FF0000"/>
                </a:solidFill>
              </a:rPr>
              <a:t>lg7</a:t>
            </a:r>
            <a:r>
              <a:rPr lang="en-US" b="1" dirty="0" smtClean="0">
                <a:solidFill>
                  <a:srgbClr val="FF0000"/>
                </a:solidFill>
              </a:rPr>
              <a:t>) better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than brute-force’s </a:t>
            </a:r>
            <a:r>
              <a:rPr lang="el-GR" b="1" dirty="0" smtClean="0">
                <a:solidFill>
                  <a:srgbClr val="FF0000"/>
                </a:solidFill>
              </a:rPr>
              <a:t>Θ</a:t>
            </a:r>
            <a:r>
              <a:rPr lang="en-US" b="1" dirty="0" smtClean="0">
                <a:solidFill>
                  <a:srgbClr val="FF0000"/>
                </a:solidFill>
              </a:rPr>
              <a:t>(n</a:t>
            </a:r>
            <a:r>
              <a:rPr lang="en-US" b="1" baseline="30000" dirty="0" smtClean="0">
                <a:solidFill>
                  <a:srgbClr val="FF0000"/>
                </a:solidFill>
              </a:rPr>
              <a:t>3</a:t>
            </a:r>
            <a:r>
              <a:rPr lang="en-US" b="1" dirty="0" smtClean="0">
                <a:solidFill>
                  <a:srgbClr val="FF0000"/>
                </a:solidFill>
              </a:rPr>
              <a:t>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433193" y="3953470"/>
            <a:ext cx="32015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A(n) = 7A(n/2)+18(n/2)</a:t>
            </a:r>
            <a:r>
              <a:rPr lang="en-US" sz="1400" b="1" baseline="30000" dirty="0"/>
              <a:t>2</a:t>
            </a:r>
            <a:r>
              <a:rPr lang="en-US" sz="1400" b="1" dirty="0"/>
              <a:t> for n &gt; 1</a:t>
            </a:r>
          </a:p>
          <a:p>
            <a:r>
              <a:rPr lang="en-US" sz="1400" b="1" dirty="0"/>
              <a:t>A(1) = 0</a:t>
            </a:r>
          </a:p>
          <a:p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40134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Powering a number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rgbClr val="FF0000"/>
                </a:solidFill>
              </a:rPr>
              <a:t>Problem</a:t>
            </a:r>
            <a:r>
              <a:rPr lang="pt-BR" dirty="0"/>
              <a:t>: Compute </a:t>
            </a:r>
            <a:r>
              <a:rPr lang="pt-BR" dirty="0" smtClean="0">
                <a:solidFill>
                  <a:srgbClr val="00B0F0"/>
                </a:solidFill>
              </a:rPr>
              <a:t>a</a:t>
            </a:r>
            <a:r>
              <a:rPr lang="pt-BR" baseline="30000" dirty="0" smtClean="0">
                <a:solidFill>
                  <a:srgbClr val="00B0F0"/>
                </a:solidFill>
              </a:rPr>
              <a:t>n</a:t>
            </a:r>
            <a:r>
              <a:rPr lang="pt-BR" dirty="0" smtClean="0">
                <a:solidFill>
                  <a:srgbClr val="00B0F0"/>
                </a:solidFill>
              </a:rPr>
              <a:t> </a:t>
            </a:r>
            <a:r>
              <a:rPr lang="pt-BR" dirty="0" smtClean="0"/>
              <a:t>, </a:t>
            </a:r>
            <a:r>
              <a:rPr lang="pt-BR" dirty="0"/>
              <a:t>where </a:t>
            </a:r>
            <a:r>
              <a:rPr lang="pt-BR" dirty="0">
                <a:solidFill>
                  <a:srgbClr val="00B0F0"/>
                </a:solidFill>
              </a:rPr>
              <a:t>n </a:t>
            </a:r>
            <a:r>
              <a:rPr lang="el-GR" dirty="0" smtClean="0">
                <a:solidFill>
                  <a:srgbClr val="00B0F0"/>
                </a:solidFill>
              </a:rPr>
              <a:t>ϵ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pt-BR" dirty="0" smtClean="0">
                <a:solidFill>
                  <a:srgbClr val="00B0F0"/>
                </a:solidFill>
              </a:rPr>
              <a:t>N</a:t>
            </a:r>
            <a:r>
              <a:rPr lang="pt-BR" dirty="0"/>
              <a:t>. </a:t>
            </a:r>
            <a:r>
              <a:rPr lang="pt-BR" dirty="0" smtClean="0"/>
              <a:t> </a:t>
            </a:r>
          </a:p>
          <a:p>
            <a:r>
              <a:rPr lang="en-IN" dirty="0">
                <a:solidFill>
                  <a:srgbClr val="FF0000"/>
                </a:solidFill>
              </a:rPr>
              <a:t>Naive algorithm</a:t>
            </a:r>
            <a:r>
              <a:rPr lang="en-IN" dirty="0"/>
              <a:t>: </a:t>
            </a:r>
            <a:r>
              <a:rPr lang="az-Cyrl-AZ" dirty="0" smtClean="0">
                <a:solidFill>
                  <a:srgbClr val="00B0F0"/>
                </a:solidFill>
              </a:rPr>
              <a:t>Ѳ</a:t>
            </a:r>
            <a:r>
              <a:rPr lang="en-IN" dirty="0" smtClean="0">
                <a:solidFill>
                  <a:srgbClr val="00B0F0"/>
                </a:solidFill>
              </a:rPr>
              <a:t>(n</a:t>
            </a:r>
            <a:r>
              <a:rPr lang="en-IN" dirty="0">
                <a:solidFill>
                  <a:srgbClr val="00B0F0"/>
                </a:solidFill>
              </a:rPr>
              <a:t>). </a:t>
            </a:r>
            <a:endParaRPr lang="en-IN" dirty="0" smtClean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48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Powering a number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Divide-and-conquer algorithm</a:t>
            </a:r>
            <a:r>
              <a:rPr lang="en-IN" dirty="0"/>
              <a:t>:</a:t>
            </a:r>
            <a:endParaRPr lang="en-IN" dirty="0">
              <a:solidFill>
                <a:srgbClr val="00B0F0"/>
              </a:solidFill>
            </a:endParaRP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385" y="2697740"/>
            <a:ext cx="7833015" cy="259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1537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Fibonacci numbers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Recursive definition</a:t>
            </a:r>
            <a:r>
              <a:rPr lang="en-IN" dirty="0"/>
              <a:t>: </a:t>
            </a:r>
            <a:endParaRPr lang="en-IN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pt-BR" dirty="0">
                <a:solidFill>
                  <a:srgbClr val="FF0000"/>
                </a:solidFill>
              </a:rPr>
              <a:t>Naive recursive algorithm</a:t>
            </a:r>
            <a:r>
              <a:rPr lang="pt-BR" dirty="0" smtClean="0"/>
              <a:t>:</a:t>
            </a:r>
          </a:p>
          <a:p>
            <a:pPr marL="0" indent="0">
              <a:buNone/>
            </a:pPr>
            <a:r>
              <a:rPr lang="en-IN" dirty="0"/>
              <a:t>(exponential time), </a:t>
            </a:r>
            <a:r>
              <a:rPr lang="en-IN" dirty="0" smtClean="0"/>
              <a:t>where </a:t>
            </a:r>
            <a:r>
              <a:rPr lang="pt-BR" dirty="0" smtClean="0"/>
              <a:t>                            </a:t>
            </a:r>
            <a:r>
              <a:rPr lang="en-IN" dirty="0"/>
              <a:t>is the </a:t>
            </a:r>
            <a:r>
              <a:rPr lang="en-IN" i="1" dirty="0">
                <a:solidFill>
                  <a:srgbClr val="00B0F0"/>
                </a:solidFill>
              </a:rPr>
              <a:t>golden ratio</a:t>
            </a:r>
            <a:r>
              <a:rPr lang="en-IN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873" y="2443959"/>
            <a:ext cx="5038725" cy="1571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780" y="4230690"/>
            <a:ext cx="6543675" cy="476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475" y="4764090"/>
            <a:ext cx="1085850" cy="485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5816" y="5307015"/>
            <a:ext cx="2419350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938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Maximum-subarray problem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sz="2800" i="1" dirty="0">
                <a:solidFill>
                  <a:srgbClr val="00B0F0"/>
                </a:solidFill>
              </a:rPr>
              <a:t>Input</a:t>
            </a:r>
            <a:r>
              <a:rPr lang="en-US" altLang="zh-TW" sz="2800" i="1" dirty="0"/>
              <a:t>: </a:t>
            </a:r>
            <a:r>
              <a:rPr lang="en-US" altLang="zh-TW" sz="2800" dirty="0"/>
              <a:t>an array </a:t>
            </a:r>
            <a:r>
              <a:rPr lang="en-US" altLang="zh-TW" sz="2800" i="1" dirty="0"/>
              <a:t>A</a:t>
            </a:r>
            <a:r>
              <a:rPr lang="en-US" altLang="zh-TW" sz="2800" dirty="0"/>
              <a:t>[1..</a:t>
            </a:r>
            <a:r>
              <a:rPr lang="en-US" altLang="zh-TW" sz="2800" i="1" dirty="0"/>
              <a:t>n</a:t>
            </a:r>
            <a:r>
              <a:rPr lang="en-US" altLang="zh-TW" sz="2800" dirty="0"/>
              <a:t>] of </a:t>
            </a:r>
            <a:r>
              <a:rPr lang="en-US" altLang="zh-TW" sz="2800" i="1" dirty="0"/>
              <a:t>n</a:t>
            </a:r>
            <a:r>
              <a:rPr lang="en-US" altLang="zh-TW" sz="2800" dirty="0"/>
              <a:t> numbers</a:t>
            </a:r>
            <a:endParaRPr lang="zh-TW" altLang="zh-TW" sz="2800" dirty="0"/>
          </a:p>
          <a:p>
            <a:pPr lvl="1" algn="just"/>
            <a:r>
              <a:rPr lang="en-US" altLang="zh-TW" dirty="0"/>
              <a:t>Assume that some of the numbers are </a:t>
            </a:r>
            <a:r>
              <a:rPr lang="en-US" altLang="zh-TW" dirty="0">
                <a:solidFill>
                  <a:srgbClr val="FF0000"/>
                </a:solidFill>
              </a:rPr>
              <a:t>negative</a:t>
            </a:r>
            <a:r>
              <a:rPr lang="en-US" altLang="zh-TW" dirty="0"/>
              <a:t>, because this problem is trivial when all numbers are nonnegative</a:t>
            </a:r>
          </a:p>
          <a:p>
            <a:pPr algn="just"/>
            <a:r>
              <a:rPr lang="en-US" altLang="zh-TW" sz="2800" i="1" dirty="0">
                <a:solidFill>
                  <a:srgbClr val="00B0F0"/>
                </a:solidFill>
              </a:rPr>
              <a:t>Output</a:t>
            </a:r>
            <a:r>
              <a:rPr lang="en-US" altLang="zh-TW" sz="2800" i="1" dirty="0"/>
              <a:t>: </a:t>
            </a:r>
            <a:r>
              <a:rPr lang="en-US" altLang="zh-TW" sz="2800" dirty="0"/>
              <a:t>a nonempty subarray </a:t>
            </a:r>
            <a:r>
              <a:rPr lang="en-US" altLang="zh-TW" sz="2800" i="1" dirty="0"/>
              <a:t>A</a:t>
            </a:r>
            <a:r>
              <a:rPr lang="en-US" altLang="zh-TW" sz="2800" dirty="0"/>
              <a:t>[</a:t>
            </a:r>
            <a:r>
              <a:rPr lang="en-US" altLang="zh-TW" sz="2800" i="1" dirty="0" err="1"/>
              <a:t>i</a:t>
            </a:r>
            <a:r>
              <a:rPr lang="en-US" altLang="zh-TW" sz="2800" dirty="0"/>
              <a:t>..</a:t>
            </a:r>
            <a:r>
              <a:rPr lang="en-US" altLang="zh-TW" sz="2800" i="1" dirty="0"/>
              <a:t>j</a:t>
            </a:r>
            <a:r>
              <a:rPr lang="en-US" altLang="zh-TW" sz="2800" dirty="0"/>
              <a:t>]</a:t>
            </a:r>
            <a:r>
              <a:rPr lang="en-US" altLang="zh-TW" sz="2800" i="1" dirty="0"/>
              <a:t> </a:t>
            </a:r>
            <a:r>
              <a:rPr lang="en-US" altLang="zh-TW" sz="2800" dirty="0"/>
              <a:t>having  the largest sum </a:t>
            </a:r>
            <a:r>
              <a:rPr lang="en-US" altLang="zh-TW" sz="2800" i="1" dirty="0"/>
              <a:t>S</a:t>
            </a:r>
            <a:r>
              <a:rPr lang="en-US" altLang="zh-TW" sz="2800" dirty="0"/>
              <a:t>[</a:t>
            </a:r>
            <a:r>
              <a:rPr lang="en-US" altLang="zh-TW" sz="2800" i="1" dirty="0" err="1"/>
              <a:t>i</a:t>
            </a:r>
            <a:r>
              <a:rPr lang="en-US" altLang="zh-TW" sz="2800" dirty="0"/>
              <a:t>, </a:t>
            </a:r>
            <a:r>
              <a:rPr lang="en-US" altLang="zh-TW" sz="2800" i="1" dirty="0"/>
              <a:t>j</a:t>
            </a:r>
            <a:r>
              <a:rPr lang="en-US" altLang="zh-TW" sz="2800" dirty="0"/>
              <a:t>] = </a:t>
            </a:r>
            <a:r>
              <a:rPr lang="en-US" altLang="zh-TW" sz="2800" i="1" dirty="0" err="1"/>
              <a:t>a</a:t>
            </a:r>
            <a:r>
              <a:rPr lang="en-US" altLang="zh-TW" sz="2800" i="1" baseline="-25000" dirty="0" err="1"/>
              <a:t>i</a:t>
            </a:r>
            <a:r>
              <a:rPr lang="en-US" altLang="zh-TW" sz="2800" dirty="0"/>
              <a:t> + </a:t>
            </a:r>
            <a:r>
              <a:rPr lang="en-US" altLang="zh-TW" sz="2800" i="1" dirty="0"/>
              <a:t>a</a:t>
            </a:r>
            <a:r>
              <a:rPr lang="en-US" altLang="zh-TW" sz="2800" i="1" baseline="-25000" dirty="0"/>
              <a:t>i</a:t>
            </a:r>
            <a:r>
              <a:rPr lang="en-US" altLang="zh-TW" sz="2800" baseline="-25000" dirty="0"/>
              <a:t>+1</a:t>
            </a:r>
            <a:r>
              <a:rPr lang="en-US" altLang="zh-TW" sz="2800" dirty="0"/>
              <a:t> +... + </a:t>
            </a:r>
            <a:r>
              <a:rPr lang="en-US" altLang="zh-TW" sz="2800" i="1" dirty="0" err="1"/>
              <a:t>a</a:t>
            </a:r>
            <a:r>
              <a:rPr lang="en-US" altLang="zh-TW" sz="2800" i="1" baseline="-25000" dirty="0" err="1"/>
              <a:t>j</a:t>
            </a:r>
            <a:endParaRPr lang="en-US" altLang="zh-TW" sz="2800" i="1" baseline="-25000" dirty="0"/>
          </a:p>
          <a:p>
            <a:endParaRPr lang="en-IN" dirty="0"/>
          </a:p>
        </p:txBody>
      </p:sp>
      <p:graphicFrame>
        <p:nvGraphicFramePr>
          <p:cNvPr id="4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1022340"/>
              </p:ext>
            </p:extLst>
          </p:nvPr>
        </p:nvGraphicFramePr>
        <p:xfrm>
          <a:off x="2168814" y="4941888"/>
          <a:ext cx="7921632" cy="37147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51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1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1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1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1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1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10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51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51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510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510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510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510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510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9510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8" marR="91448" marT="45798" marB="4579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</a:rPr>
                        <a:t>-3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8" marR="91448" marT="45798" marB="4579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</a:rPr>
                        <a:t>-25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8" marR="91448" marT="45798" marB="4579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8" marR="91448" marT="45798" marB="4579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</a:rPr>
                        <a:t>-3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8" marR="91448" marT="45798" marB="4579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</a:rPr>
                        <a:t>-16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8" marR="91448" marT="45798" marB="4579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</a:rPr>
                        <a:t>-23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8" marR="91448" marT="45798" marB="4579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8" marR="91448" marT="45798" marB="4579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8" marR="91448" marT="45798" marB="4579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</a:rPr>
                        <a:t>-7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8" marR="91448" marT="45798" marB="4579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8" marR="91448" marT="45798" marB="4579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</a:rPr>
                        <a:t>-5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8" marR="91448" marT="45798" marB="4579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</a:rPr>
                        <a:t>-22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8" marR="91448" marT="45798" marB="4579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8" marR="91448" marT="45798" marB="4579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</a:rPr>
                        <a:t>-4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8" marR="91448" marT="45798" marB="4579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8" marR="91448" marT="45798" marB="45798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文字方塊 5"/>
          <p:cNvSpPr txBox="1">
            <a:spLocks noChangeArrowheads="1"/>
          </p:cNvSpPr>
          <p:nvPr/>
        </p:nvSpPr>
        <p:spPr bwMode="auto">
          <a:xfrm>
            <a:off x="2168814" y="4437063"/>
            <a:ext cx="78692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algn="ctr" eaLnBrk="1" hangingPunct="1"/>
            <a:r>
              <a:rPr lang="en-US" altLang="zh-TW" sz="2000" dirty="0"/>
              <a:t> 1      2      3     4      5      6      7      8     9     10    11    12    13   14    15   16</a:t>
            </a:r>
            <a:endParaRPr lang="zh-TW" alt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1582808" y="4909464"/>
            <a:ext cx="32573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i="1" dirty="0"/>
              <a:t>A</a:t>
            </a:r>
            <a:endParaRPr lang="zh-TW" altLang="en-US" i="1" dirty="0"/>
          </a:p>
        </p:txBody>
      </p:sp>
    </p:spTree>
    <p:extLst>
      <p:ext uri="{BB962C8B-B14F-4D97-AF65-F5344CB8AC3E}">
        <p14:creationId xmlns:p14="http://schemas.microsoft.com/office/powerpoint/2010/main" val="17752343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4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8246632"/>
              </p:ext>
            </p:extLst>
          </p:nvPr>
        </p:nvGraphicFramePr>
        <p:xfrm>
          <a:off x="1988704" y="2780579"/>
          <a:ext cx="7921632" cy="37147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51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1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1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1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1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1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1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10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51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510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510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510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510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510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510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9510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8" marR="91448" marT="45798" marB="4579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</a:rPr>
                        <a:t>-3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8" marR="91448" marT="45798" marB="4579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</a:rPr>
                        <a:t>-25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8" marR="91448" marT="45798" marB="4579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8" marR="91448" marT="45798" marB="4579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</a:rPr>
                        <a:t>-3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8" marR="91448" marT="45798" marB="4579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</a:rPr>
                        <a:t>-16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8" marR="91448" marT="45798" marB="4579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</a:rPr>
                        <a:t>-23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8" marR="91448" marT="45798" marB="4579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8" marR="91448" marT="45798" marB="4579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8" marR="91448" marT="45798" marB="4579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</a:rPr>
                        <a:t>-7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8" marR="91448" marT="45798" marB="4579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8" marR="91448" marT="45798" marB="4579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</a:rPr>
                        <a:t>-5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8" marR="91448" marT="45798" marB="4579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</a:rPr>
                        <a:t>-22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8" marR="91448" marT="45798" marB="4579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8" marR="91448" marT="45798" marB="4579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</a:rPr>
                        <a:t>-4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8" marR="91448" marT="45798" marB="45798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48" marR="91448" marT="45798" marB="45798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文字方塊 5"/>
          <p:cNvSpPr txBox="1">
            <a:spLocks noChangeArrowheads="1"/>
          </p:cNvSpPr>
          <p:nvPr/>
        </p:nvSpPr>
        <p:spPr bwMode="auto">
          <a:xfrm>
            <a:off x="1988704" y="2275754"/>
            <a:ext cx="78692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000" dirty="0"/>
              <a:t> 1      2      3     4      5      6      7      8     9     10    11    12    13   14    15   16</a:t>
            </a:r>
            <a:endParaRPr lang="zh-TW" altLang="en-US" sz="2000" dirty="0"/>
          </a:p>
        </p:txBody>
      </p:sp>
      <p:sp>
        <p:nvSpPr>
          <p:cNvPr id="6" name="文字方塊 6"/>
          <p:cNvSpPr txBox="1">
            <a:spLocks noChangeArrowheads="1"/>
          </p:cNvSpPr>
          <p:nvPr/>
        </p:nvSpPr>
        <p:spPr bwMode="auto">
          <a:xfrm>
            <a:off x="1556904" y="2707554"/>
            <a:ext cx="371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i="1" dirty="0"/>
              <a:t>A</a:t>
            </a:r>
            <a:endParaRPr lang="zh-TW" altLang="en-US" i="1" dirty="0"/>
          </a:p>
        </p:txBody>
      </p:sp>
      <p:sp>
        <p:nvSpPr>
          <p:cNvPr id="7" name="右大括弧 7"/>
          <p:cNvSpPr/>
          <p:nvPr/>
        </p:nvSpPr>
        <p:spPr>
          <a:xfrm rot="5400000">
            <a:off x="6261460" y="2468636"/>
            <a:ext cx="384175" cy="1871662"/>
          </a:xfrm>
          <a:prstGeom prst="rightBrace">
            <a:avLst>
              <a:gd name="adj1" fmla="val 8333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8" name="文字方塊 8"/>
          <p:cNvSpPr txBox="1">
            <a:spLocks noChangeArrowheads="1"/>
          </p:cNvSpPr>
          <p:nvPr/>
        </p:nvSpPr>
        <p:spPr bwMode="auto">
          <a:xfrm>
            <a:off x="5373254" y="3644179"/>
            <a:ext cx="21669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charset="-120"/>
              </a:defRPr>
            </a:lvl9pPr>
          </a:lstStyle>
          <a:p>
            <a:pPr eaLnBrk="1" hangingPunct="1"/>
            <a:r>
              <a:rPr lang="en-US" altLang="zh-TW" sz="2000">
                <a:solidFill>
                  <a:srgbClr val="FF0000"/>
                </a:solidFill>
              </a:rPr>
              <a:t>maximum subarray</a:t>
            </a:r>
            <a:endParaRPr lang="zh-TW" altLang="en-US" sz="2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748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are breaking down a larger problem into smaller sets (DIVIDE).</a:t>
            </a:r>
          </a:p>
          <a:p>
            <a:endParaRPr lang="en-US" dirty="0" smtClean="0"/>
          </a:p>
          <a:p>
            <a:r>
              <a:rPr lang="en-US" dirty="0" smtClean="0"/>
              <a:t>After solving the smaller set problems (CONQUER), we combine the answers.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7984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brute-force solution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altLang="zh-TW" sz="3000" dirty="0"/>
              <a:t>Examine </a:t>
            </a:r>
            <a:r>
              <a:rPr lang="en-US" altLang="zh-TW" sz="3000" dirty="0" smtClean="0"/>
              <a:t>all      possible </a:t>
            </a:r>
            <a:r>
              <a:rPr lang="en-US" altLang="zh-TW" sz="3000" i="1" dirty="0"/>
              <a:t>S</a:t>
            </a:r>
            <a:r>
              <a:rPr lang="en-US" altLang="zh-TW" sz="3000" dirty="0"/>
              <a:t>[</a:t>
            </a:r>
            <a:r>
              <a:rPr lang="en-US" altLang="zh-TW" sz="3000" i="1" dirty="0" err="1"/>
              <a:t>i</a:t>
            </a:r>
            <a:r>
              <a:rPr lang="en-US" altLang="zh-TW" sz="3000" dirty="0"/>
              <a:t>, </a:t>
            </a:r>
            <a:r>
              <a:rPr lang="en-US" altLang="zh-TW" sz="3000" i="1" dirty="0"/>
              <a:t>j</a:t>
            </a:r>
            <a:r>
              <a:rPr lang="en-US" altLang="zh-TW" sz="3000" dirty="0"/>
              <a:t>]</a:t>
            </a:r>
          </a:p>
          <a:p>
            <a:pPr>
              <a:defRPr/>
            </a:pPr>
            <a:r>
              <a:rPr lang="en-US" altLang="zh-TW" sz="3000" dirty="0"/>
              <a:t>Two implementations:</a:t>
            </a:r>
            <a:endParaRPr lang="zh-TW" altLang="zh-TW" sz="3000" dirty="0"/>
          </a:p>
          <a:p>
            <a:pPr lvl="1">
              <a:defRPr/>
            </a:pPr>
            <a:r>
              <a:rPr lang="en-US" altLang="zh-TW" dirty="0"/>
              <a:t>compute each S[</a:t>
            </a:r>
            <a:r>
              <a:rPr lang="en-US" altLang="zh-TW" i="1" dirty="0" err="1"/>
              <a:t>i</a:t>
            </a:r>
            <a:r>
              <a:rPr lang="en-US" altLang="zh-TW" dirty="0"/>
              <a:t>, </a:t>
            </a:r>
            <a:r>
              <a:rPr lang="en-US" altLang="zh-TW" i="1" dirty="0"/>
              <a:t>j</a:t>
            </a:r>
            <a:r>
              <a:rPr lang="en-US" altLang="zh-TW" dirty="0"/>
              <a:t>] in </a:t>
            </a:r>
            <a:r>
              <a:rPr lang="en-US" altLang="zh-TW" i="1" dirty="0"/>
              <a:t>O</a:t>
            </a:r>
            <a:r>
              <a:rPr lang="en-US" altLang="zh-TW" dirty="0"/>
              <a:t>(</a:t>
            </a:r>
            <a:r>
              <a:rPr lang="en-US" altLang="zh-TW" i="1" dirty="0"/>
              <a:t>n</a:t>
            </a:r>
            <a:r>
              <a:rPr lang="en-US" altLang="zh-TW" dirty="0"/>
              <a:t>) time </a:t>
            </a:r>
            <a:r>
              <a:rPr lang="en-US" altLang="zh-TW" dirty="0">
                <a:sym typeface="Symbol"/>
              </a:rPr>
              <a:t></a:t>
            </a:r>
            <a:r>
              <a:rPr lang="en-US" altLang="zh-TW" dirty="0"/>
              <a:t> </a:t>
            </a:r>
            <a:r>
              <a:rPr lang="en-US" altLang="zh-TW" i="1" dirty="0"/>
              <a:t>O</a:t>
            </a:r>
            <a:r>
              <a:rPr lang="en-US" altLang="zh-TW" dirty="0"/>
              <a:t>(</a:t>
            </a:r>
            <a:r>
              <a:rPr lang="en-US" altLang="zh-TW" i="1" dirty="0"/>
              <a:t>n</a:t>
            </a:r>
            <a:r>
              <a:rPr lang="en-US" altLang="zh-TW" baseline="30000" dirty="0"/>
              <a:t>3</a:t>
            </a:r>
            <a:r>
              <a:rPr lang="en-US" altLang="zh-TW" dirty="0"/>
              <a:t>) time</a:t>
            </a:r>
            <a:endParaRPr lang="zh-TW" altLang="zh-TW" dirty="0"/>
          </a:p>
          <a:p>
            <a:pPr lvl="1">
              <a:defRPr/>
            </a:pPr>
            <a:r>
              <a:rPr lang="en-US" altLang="zh-TW" dirty="0" smtClean="0"/>
              <a:t>compute </a:t>
            </a:r>
            <a:r>
              <a:rPr lang="en-US" altLang="zh-TW" dirty="0"/>
              <a:t>each </a:t>
            </a:r>
            <a:r>
              <a:rPr lang="en-US" altLang="zh-TW" i="1" dirty="0"/>
              <a:t>S</a:t>
            </a:r>
            <a:r>
              <a:rPr lang="en-US" altLang="zh-TW" dirty="0"/>
              <a:t>[</a:t>
            </a:r>
            <a:r>
              <a:rPr lang="en-US" altLang="zh-TW" i="1" dirty="0" err="1"/>
              <a:t>i</a:t>
            </a:r>
            <a:r>
              <a:rPr lang="en-US" altLang="zh-TW" dirty="0"/>
              <a:t>, </a:t>
            </a:r>
            <a:r>
              <a:rPr lang="en-US" altLang="zh-TW" i="1" dirty="0"/>
              <a:t>j</a:t>
            </a:r>
            <a:r>
              <a:rPr lang="en-US" altLang="zh-TW" dirty="0"/>
              <a:t>+1] from </a:t>
            </a:r>
            <a:r>
              <a:rPr lang="en-US" altLang="zh-TW" i="1" dirty="0"/>
              <a:t>S</a:t>
            </a:r>
            <a:r>
              <a:rPr lang="en-US" altLang="zh-TW" dirty="0"/>
              <a:t>[</a:t>
            </a:r>
            <a:r>
              <a:rPr lang="en-US" altLang="zh-TW" i="1" dirty="0" err="1"/>
              <a:t>i</a:t>
            </a:r>
            <a:r>
              <a:rPr lang="en-US" altLang="zh-TW" dirty="0"/>
              <a:t>, </a:t>
            </a:r>
            <a:r>
              <a:rPr lang="en-US" altLang="zh-TW" i="1" dirty="0"/>
              <a:t>j</a:t>
            </a:r>
            <a:r>
              <a:rPr lang="en-US" altLang="zh-TW" dirty="0"/>
              <a:t>] in </a:t>
            </a:r>
            <a:r>
              <a:rPr lang="en-US" altLang="zh-TW" i="1" dirty="0"/>
              <a:t>O</a:t>
            </a:r>
            <a:r>
              <a:rPr lang="en-US" altLang="zh-TW" dirty="0"/>
              <a:t>(1) time</a:t>
            </a:r>
            <a:endParaRPr lang="zh-TW" altLang="zh-TW" dirty="0"/>
          </a:p>
          <a:p>
            <a:pPr lvl="1">
              <a:defRPr/>
            </a:pPr>
            <a:r>
              <a:rPr lang="en-US" altLang="zh-TW" dirty="0" smtClean="0"/>
              <a:t>(</a:t>
            </a:r>
            <a:r>
              <a:rPr lang="en-US" altLang="zh-TW" i="1" dirty="0" smtClean="0"/>
              <a:t>S</a:t>
            </a:r>
            <a:r>
              <a:rPr lang="en-US" altLang="zh-TW" dirty="0" smtClean="0"/>
              <a:t>[</a:t>
            </a:r>
            <a:r>
              <a:rPr lang="en-US" altLang="zh-TW" i="1" dirty="0" err="1" smtClean="0"/>
              <a:t>i</a:t>
            </a:r>
            <a:r>
              <a:rPr lang="en-US" altLang="zh-TW" dirty="0"/>
              <a:t>, </a:t>
            </a:r>
            <a:r>
              <a:rPr lang="en-US" altLang="zh-TW" i="1" dirty="0" err="1"/>
              <a:t>i</a:t>
            </a:r>
            <a:r>
              <a:rPr lang="en-US" altLang="zh-TW" dirty="0"/>
              <a:t>] = </a:t>
            </a:r>
            <a:r>
              <a:rPr lang="en-US" altLang="zh-TW" i="1" dirty="0"/>
              <a:t>A</a:t>
            </a:r>
            <a:r>
              <a:rPr lang="en-US" altLang="zh-TW" dirty="0"/>
              <a:t>[</a:t>
            </a:r>
            <a:r>
              <a:rPr lang="en-US" altLang="zh-TW" i="1" dirty="0" err="1"/>
              <a:t>i</a:t>
            </a:r>
            <a:r>
              <a:rPr lang="en-US" altLang="zh-TW" dirty="0"/>
              <a:t>] and </a:t>
            </a:r>
            <a:r>
              <a:rPr lang="en-US" altLang="zh-TW" i="1" dirty="0"/>
              <a:t>S</a:t>
            </a:r>
            <a:r>
              <a:rPr lang="en-US" altLang="zh-TW" dirty="0"/>
              <a:t>[</a:t>
            </a:r>
            <a:r>
              <a:rPr lang="en-US" altLang="zh-TW" i="1" dirty="0" err="1"/>
              <a:t>i</a:t>
            </a:r>
            <a:r>
              <a:rPr lang="en-US" altLang="zh-TW" dirty="0"/>
              <a:t>, </a:t>
            </a:r>
            <a:r>
              <a:rPr lang="en-US" altLang="zh-TW" i="1" dirty="0"/>
              <a:t>j</a:t>
            </a:r>
            <a:r>
              <a:rPr lang="en-US" altLang="zh-TW" dirty="0"/>
              <a:t>+1] = </a:t>
            </a:r>
            <a:r>
              <a:rPr lang="en-US" altLang="zh-TW" i="1" dirty="0"/>
              <a:t>S</a:t>
            </a:r>
            <a:r>
              <a:rPr lang="en-US" altLang="zh-TW" dirty="0"/>
              <a:t>[</a:t>
            </a:r>
            <a:r>
              <a:rPr lang="en-US" altLang="zh-TW" i="1" dirty="0" err="1"/>
              <a:t>i</a:t>
            </a:r>
            <a:r>
              <a:rPr lang="en-US" altLang="zh-TW" dirty="0"/>
              <a:t>, </a:t>
            </a:r>
            <a:r>
              <a:rPr lang="en-US" altLang="zh-TW" i="1" dirty="0"/>
              <a:t>j</a:t>
            </a:r>
            <a:r>
              <a:rPr lang="en-US" altLang="zh-TW" dirty="0"/>
              <a:t>] + </a:t>
            </a:r>
            <a:r>
              <a:rPr lang="en-US" altLang="zh-TW" i="1" dirty="0"/>
              <a:t>A</a:t>
            </a:r>
            <a:r>
              <a:rPr lang="en-US" altLang="zh-TW" dirty="0"/>
              <a:t>[</a:t>
            </a:r>
            <a:r>
              <a:rPr lang="en-US" altLang="zh-TW" i="1" dirty="0"/>
              <a:t>j</a:t>
            </a:r>
            <a:r>
              <a:rPr lang="en-US" altLang="zh-TW" dirty="0"/>
              <a:t>+1])</a:t>
            </a:r>
            <a:endParaRPr lang="zh-TW" altLang="zh-TW" dirty="0"/>
          </a:p>
          <a:p>
            <a:pPr lvl="1">
              <a:defRPr/>
            </a:pPr>
            <a:r>
              <a:rPr lang="en-US" altLang="zh-TW" dirty="0">
                <a:sym typeface="Symbol"/>
              </a:rPr>
              <a:t></a:t>
            </a:r>
            <a:r>
              <a:rPr lang="en-US" altLang="zh-TW" dirty="0"/>
              <a:t> </a:t>
            </a:r>
            <a:r>
              <a:rPr lang="en-US" altLang="zh-TW" i="1" dirty="0"/>
              <a:t>O</a:t>
            </a:r>
            <a:r>
              <a:rPr lang="en-US" altLang="zh-TW" dirty="0"/>
              <a:t>(</a:t>
            </a:r>
            <a:r>
              <a:rPr lang="en-US" altLang="zh-TW" i="1" dirty="0"/>
              <a:t>n</a:t>
            </a:r>
            <a:r>
              <a:rPr lang="en-US" altLang="zh-TW" baseline="30000" dirty="0"/>
              <a:t>2</a:t>
            </a:r>
            <a:r>
              <a:rPr lang="en-US" altLang="zh-TW" dirty="0"/>
              <a:t>) time</a:t>
            </a:r>
          </a:p>
          <a:p>
            <a:pPr lvl="1">
              <a:buNone/>
              <a:defRPr/>
            </a:pPr>
            <a:r>
              <a:rPr lang="en-US" altLang="zh-TW" sz="2400" dirty="0"/>
              <a:t>                      Ex:   </a:t>
            </a:r>
            <a:r>
              <a:rPr lang="en-US" altLang="zh-TW" sz="2400" dirty="0" err="1"/>
              <a:t>i</a:t>
            </a:r>
            <a:r>
              <a:rPr lang="en-US" altLang="zh-TW" sz="2400" dirty="0"/>
              <a:t>     1     2    3     4    5     6   </a:t>
            </a:r>
          </a:p>
          <a:p>
            <a:pPr lvl="1">
              <a:buNone/>
              <a:defRPr/>
            </a:pPr>
            <a:r>
              <a:rPr lang="en-US" altLang="zh-TW" sz="2400" dirty="0"/>
              <a:t>                            A[</a:t>
            </a:r>
            <a:r>
              <a:rPr lang="en-US" altLang="zh-TW" sz="2400" dirty="0" err="1"/>
              <a:t>i</a:t>
            </a:r>
            <a:r>
              <a:rPr lang="en-US" altLang="zh-TW" sz="2400" dirty="0"/>
              <a:t>]  13  -3  -25  20  -3   -16</a:t>
            </a:r>
          </a:p>
          <a:p>
            <a:pPr>
              <a:buNone/>
              <a:defRPr/>
            </a:pPr>
            <a:r>
              <a:rPr lang="en-US" altLang="zh-TW" sz="2200" i="1" dirty="0"/>
              <a:t>                         S</a:t>
            </a:r>
            <a:r>
              <a:rPr lang="en-US" altLang="zh-TW" sz="2200" dirty="0"/>
              <a:t>[2, 2] =	        </a:t>
            </a:r>
            <a:r>
              <a:rPr lang="en-US" altLang="zh-TW" sz="2200" dirty="0">
                <a:solidFill>
                  <a:srgbClr val="FF0000"/>
                </a:solidFill>
              </a:rPr>
              <a:t>-3</a:t>
            </a:r>
            <a:endParaRPr lang="zh-TW" altLang="zh-TW" sz="2200" dirty="0">
              <a:solidFill>
                <a:srgbClr val="FF0000"/>
              </a:solidFill>
            </a:endParaRPr>
          </a:p>
          <a:p>
            <a:pPr>
              <a:buNone/>
              <a:defRPr/>
            </a:pPr>
            <a:r>
              <a:rPr lang="en-US" altLang="zh-TW" sz="2200" i="1" dirty="0"/>
              <a:t>                         S</a:t>
            </a:r>
            <a:r>
              <a:rPr lang="en-US" altLang="zh-TW" sz="2200" dirty="0"/>
              <a:t>[2, 3] =	              </a:t>
            </a:r>
            <a:r>
              <a:rPr lang="en-US" altLang="zh-TW" sz="2200" dirty="0">
                <a:solidFill>
                  <a:srgbClr val="FF0000"/>
                </a:solidFill>
              </a:rPr>
              <a:t>-28</a:t>
            </a:r>
            <a:endParaRPr lang="zh-TW" altLang="zh-TW" sz="2200" dirty="0">
              <a:solidFill>
                <a:srgbClr val="FF0000"/>
              </a:solidFill>
            </a:endParaRPr>
          </a:p>
          <a:p>
            <a:pPr>
              <a:buNone/>
              <a:defRPr/>
            </a:pPr>
            <a:r>
              <a:rPr lang="en-US" altLang="zh-TW" sz="2200" i="1" dirty="0"/>
              <a:t>                         S</a:t>
            </a:r>
            <a:r>
              <a:rPr lang="en-US" altLang="zh-TW" sz="2200" dirty="0"/>
              <a:t>[2, 4] =	                        </a:t>
            </a:r>
            <a:r>
              <a:rPr lang="en-US" altLang="zh-TW" sz="2200" dirty="0">
                <a:solidFill>
                  <a:srgbClr val="FF0000"/>
                </a:solidFill>
              </a:rPr>
              <a:t>-8</a:t>
            </a:r>
            <a:endParaRPr lang="zh-TW" altLang="zh-TW" sz="2200" dirty="0">
              <a:solidFill>
                <a:srgbClr val="FF0000"/>
              </a:solidFill>
            </a:endParaRPr>
          </a:p>
          <a:p>
            <a:pPr>
              <a:buNone/>
              <a:defRPr/>
            </a:pPr>
            <a:r>
              <a:rPr lang="en-US" altLang="zh-TW" sz="2200" i="1" dirty="0"/>
              <a:t>                         S</a:t>
            </a:r>
            <a:r>
              <a:rPr lang="en-US" altLang="zh-TW" sz="2200" dirty="0"/>
              <a:t>[2, 5] =	                               </a:t>
            </a:r>
            <a:r>
              <a:rPr lang="en-US" altLang="zh-TW" sz="2200" dirty="0">
                <a:solidFill>
                  <a:srgbClr val="FF0000"/>
                </a:solidFill>
              </a:rPr>
              <a:t>-11</a:t>
            </a:r>
            <a:endParaRPr lang="zh-TW" altLang="zh-TW" sz="2200" dirty="0">
              <a:solidFill>
                <a:srgbClr val="FF0000"/>
              </a:solidFill>
            </a:endParaRPr>
          </a:p>
          <a:p>
            <a:endParaRPr lang="en-IN" dirty="0"/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4830970"/>
              </p:ext>
            </p:extLst>
          </p:nvPr>
        </p:nvGraphicFramePr>
        <p:xfrm>
          <a:off x="2813050" y="1570039"/>
          <a:ext cx="37147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方程式" r:id="rId3" imgW="266400" imgH="457200" progId="Equation.3">
                  <p:embed/>
                </p:oleObj>
              </mc:Choice>
              <mc:Fallback>
                <p:oleObj name="方程式" r:id="rId3" imgW="266400" imgH="457200" progId="Equation.3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3050" y="1570039"/>
                        <a:ext cx="371475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88792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divide-and-conquer solution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1)</a:t>
            </a:r>
            <a:r>
              <a:rPr lang="en-US" dirty="0"/>
              <a:t> Divide the given array in two halves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b="1" dirty="0"/>
              <a:t>2)</a:t>
            </a:r>
            <a:r>
              <a:rPr lang="en-US" dirty="0"/>
              <a:t> Return the maximum of following three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	</a:t>
            </a:r>
            <a:r>
              <a:rPr lang="en-US" b="1" dirty="0" smtClean="0"/>
              <a:t>a</a:t>
            </a:r>
            <a:r>
              <a:rPr lang="en-US" b="1" dirty="0"/>
              <a:t>)</a:t>
            </a:r>
            <a:r>
              <a:rPr lang="en-US" dirty="0"/>
              <a:t> Maximum subarray sum in left half (Make a recursive </a:t>
            </a:r>
            <a:r>
              <a:rPr lang="en-US" dirty="0" smtClean="0"/>
              <a:t>call)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b="1" dirty="0" smtClean="0"/>
              <a:t>	</a:t>
            </a:r>
            <a:r>
              <a:rPr lang="en-US" b="1" dirty="0" smtClean="0"/>
              <a:t>b</a:t>
            </a:r>
            <a:r>
              <a:rPr lang="en-US" b="1" dirty="0"/>
              <a:t>)</a:t>
            </a:r>
            <a:r>
              <a:rPr lang="en-US" dirty="0"/>
              <a:t> Maximum subarray sum in right half (Make a recursive call)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dirty="0"/>
              <a:t>	</a:t>
            </a:r>
            <a:r>
              <a:rPr lang="en-US" b="1" dirty="0" smtClean="0"/>
              <a:t>c</a:t>
            </a:r>
            <a:r>
              <a:rPr lang="en-US" b="1" dirty="0"/>
              <a:t>)</a:t>
            </a:r>
            <a:r>
              <a:rPr lang="en-US" dirty="0"/>
              <a:t> Maximum subarray sum such that the subarray crosses the </a:t>
            </a:r>
            <a:r>
              <a:rPr lang="en-US" dirty="0" smtClean="0"/>
              <a:t>	midpoint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12848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FIND-MAX-CROSSING-SUBARRAY (A</a:t>
            </a:r>
            <a:r>
              <a:rPr lang="en-US" altLang="zh-TW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TW" sz="32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mid, high</a:t>
            </a:r>
            <a:r>
              <a:rPr lang="en-US" altLang="zh-TW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IN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9605" y="1071178"/>
            <a:ext cx="8820498" cy="566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45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i="1" dirty="0">
                <a:solidFill>
                  <a:srgbClr val="FF0000"/>
                </a:solidFill>
              </a:rPr>
              <a:t>FIND-MAXIMUM-SUBARRAY (A, low, high</a:t>
            </a:r>
            <a:r>
              <a:rPr lang="en-US" altLang="zh-TW" sz="3600" i="1" dirty="0" smtClean="0">
                <a:solidFill>
                  <a:srgbClr val="FF0000"/>
                </a:solidFill>
              </a:rPr>
              <a:t>)</a:t>
            </a:r>
            <a:endParaRPr lang="en-IN" sz="3600" i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93470" y="1302327"/>
            <a:ext cx="7825461" cy="5430981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1080626"/>
              </p:ext>
            </p:extLst>
          </p:nvPr>
        </p:nvGraphicFramePr>
        <p:xfrm>
          <a:off x="3018704" y="2205038"/>
          <a:ext cx="179863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方程式" r:id="rId4" imgW="952200" imgH="228600" progId="Equation.3">
                  <p:embed/>
                </p:oleObj>
              </mc:Choice>
              <mc:Fallback>
                <p:oleObj name="方程式" r:id="rId4" imgW="952200" imgH="228600" progId="Equation.3">
                  <p:embed/>
                  <p:pic>
                    <p:nvPicPr>
                      <p:cNvPr id="409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8704" y="2205038"/>
                        <a:ext cx="1798637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14562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Analyzing time complexity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FIND-MAX-CROSSING-SUBARRAY : </a:t>
            </a:r>
            <a:r>
              <a:rPr lang="en-US" altLang="zh-TW" dirty="0">
                <a:sym typeface="Symbol" panose="05050102010706020507" pitchFamily="18" charset="2"/>
              </a:rPr>
              <a:t></a:t>
            </a:r>
            <a:r>
              <a:rPr lang="en-US" altLang="zh-TW" dirty="0"/>
              <a:t>(</a:t>
            </a:r>
            <a:r>
              <a:rPr lang="en-US" altLang="zh-TW" i="1" dirty="0"/>
              <a:t>n</a:t>
            </a:r>
            <a:r>
              <a:rPr lang="en-US" altLang="zh-TW" dirty="0"/>
              <a:t>),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dirty="0"/>
              <a:t>     where </a:t>
            </a:r>
            <a:r>
              <a:rPr lang="en-US" altLang="zh-TW" i="1" dirty="0"/>
              <a:t>n</a:t>
            </a:r>
            <a:r>
              <a:rPr lang="en-US" altLang="zh-TW" dirty="0"/>
              <a:t> = </a:t>
            </a:r>
            <a:r>
              <a:rPr lang="en-US" altLang="zh-TW" i="1" dirty="0"/>
              <a:t>high</a:t>
            </a:r>
            <a:r>
              <a:rPr lang="en-US" altLang="zh-TW" dirty="0"/>
              <a:t> </a:t>
            </a:r>
            <a:r>
              <a:rPr lang="en-US" altLang="zh-TW" dirty="0">
                <a:sym typeface="Symbol" panose="05050102010706020507" pitchFamily="18" charset="2"/>
              </a:rPr>
              <a:t></a:t>
            </a:r>
            <a:r>
              <a:rPr lang="en-US" altLang="zh-TW" dirty="0"/>
              <a:t> </a:t>
            </a:r>
            <a:r>
              <a:rPr lang="en-US" altLang="zh-TW" i="1" dirty="0"/>
              <a:t>low</a:t>
            </a:r>
            <a:r>
              <a:rPr lang="en-US" altLang="zh-TW" dirty="0"/>
              <a:t> + 1</a:t>
            </a:r>
          </a:p>
          <a:p>
            <a:r>
              <a:rPr lang="en-US" altLang="zh-TW" dirty="0"/>
              <a:t>FIND-MAXIMUM-SUBARRAY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TW" dirty="0"/>
              <a:t>	</a:t>
            </a:r>
            <a:r>
              <a:rPr lang="pt-BR" altLang="zh-TW" i="1" dirty="0"/>
              <a:t>T</a:t>
            </a:r>
            <a:r>
              <a:rPr lang="pt-BR" altLang="zh-TW" dirty="0"/>
              <a:t>(</a:t>
            </a:r>
            <a:r>
              <a:rPr lang="pt-BR" altLang="zh-TW" i="1" dirty="0"/>
              <a:t>n</a:t>
            </a:r>
            <a:r>
              <a:rPr lang="pt-BR" altLang="zh-TW" dirty="0"/>
              <a:t>) = 2</a:t>
            </a:r>
            <a:r>
              <a:rPr lang="pt-BR" altLang="zh-TW" i="1" dirty="0"/>
              <a:t>T</a:t>
            </a:r>
            <a:r>
              <a:rPr lang="pt-BR" altLang="zh-TW" dirty="0"/>
              <a:t>(</a:t>
            </a:r>
            <a:r>
              <a:rPr lang="pt-BR" altLang="zh-TW" i="1" dirty="0"/>
              <a:t>n</a:t>
            </a:r>
            <a:r>
              <a:rPr lang="pt-BR" altLang="zh-TW" dirty="0"/>
              <a:t>/2) + </a:t>
            </a:r>
            <a:r>
              <a:rPr lang="en-US" altLang="zh-TW" dirty="0">
                <a:sym typeface="Symbol" panose="05050102010706020507" pitchFamily="18" charset="2"/>
              </a:rPr>
              <a:t></a:t>
            </a:r>
            <a:r>
              <a:rPr lang="pt-BR" altLang="zh-TW" dirty="0"/>
              <a:t>(</a:t>
            </a:r>
            <a:r>
              <a:rPr lang="pt-BR" altLang="zh-TW" i="1" dirty="0"/>
              <a:t>n</a:t>
            </a:r>
            <a:r>
              <a:rPr lang="pt-BR" altLang="zh-TW" dirty="0"/>
              <a:t>)	(with </a:t>
            </a:r>
            <a:r>
              <a:rPr lang="pt-BR" altLang="zh-TW" i="1" dirty="0"/>
              <a:t>T</a:t>
            </a:r>
            <a:r>
              <a:rPr lang="pt-BR" altLang="zh-TW" dirty="0"/>
              <a:t>(1) = </a:t>
            </a:r>
            <a:r>
              <a:rPr lang="en-US" altLang="zh-TW" dirty="0">
                <a:sym typeface="Symbol" panose="05050102010706020507" pitchFamily="18" charset="2"/>
              </a:rPr>
              <a:t></a:t>
            </a:r>
            <a:r>
              <a:rPr lang="pt-BR" altLang="zh-TW" dirty="0"/>
              <a:t>(1))</a:t>
            </a:r>
            <a:endParaRPr lang="zh-TW" altLang="zh-TW" dirty="0"/>
          </a:p>
          <a:p>
            <a:pPr>
              <a:buFont typeface="Arial" panose="020B0604020202020204" pitchFamily="34" charset="0"/>
              <a:buNone/>
            </a:pPr>
            <a:r>
              <a:rPr lang="pt-BR" altLang="zh-TW" dirty="0"/>
              <a:t>            =  </a:t>
            </a:r>
            <a:r>
              <a:rPr lang="en-US" altLang="zh-TW" dirty="0">
                <a:sym typeface="Symbol" panose="05050102010706020507" pitchFamily="18" charset="2"/>
              </a:rPr>
              <a:t></a:t>
            </a:r>
            <a:r>
              <a:rPr lang="pt-BR" altLang="zh-TW" dirty="0"/>
              <a:t>(</a:t>
            </a:r>
            <a:r>
              <a:rPr lang="pt-BR" altLang="zh-TW" i="1" dirty="0"/>
              <a:t>n</a:t>
            </a:r>
            <a:r>
              <a:rPr lang="pt-BR" altLang="zh-TW" dirty="0"/>
              <a:t>lg </a:t>
            </a:r>
            <a:r>
              <a:rPr lang="pt-BR" altLang="zh-TW" i="1" dirty="0"/>
              <a:t>n</a:t>
            </a:r>
            <a:r>
              <a:rPr lang="pt-BR" altLang="zh-TW" dirty="0"/>
              <a:t>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07948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312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Template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Divide_and_Conquer</a:t>
            </a:r>
            <a:r>
              <a:rPr lang="en-US" dirty="0"/>
              <a:t> (x)</a:t>
            </a:r>
          </a:p>
          <a:p>
            <a:pPr marL="742950" lvl="1" indent="-285750" defTabSz="914400" fontAlgn="base">
              <a:lnSpc>
                <a:spcPct val="90000"/>
              </a:lnSpc>
              <a:spcAft>
                <a:spcPct val="0"/>
              </a:spcAft>
              <a:buNone/>
            </a:pPr>
            <a:r>
              <a:rPr lang="en-US" altLang="en-US" sz="3200" kern="0" dirty="0">
                <a:solidFill>
                  <a:srgbClr val="000000"/>
                </a:solidFill>
                <a:latin typeface="Arial Narrow" panose="020B0606020202030204" pitchFamily="34" charset="0"/>
              </a:rPr>
              <a:t>if </a:t>
            </a:r>
            <a:r>
              <a:rPr lang="en-US" altLang="en-US" sz="3200" i="1" kern="0" dirty="0">
                <a:solidFill>
                  <a:srgbClr val="000000"/>
                </a:solidFill>
                <a:latin typeface="Arial Narrow" panose="020B0606020202030204" pitchFamily="34" charset="0"/>
              </a:rPr>
              <a:t>x</a:t>
            </a:r>
            <a:r>
              <a:rPr lang="en-US" altLang="en-US" sz="3200" kern="0" dirty="0">
                <a:solidFill>
                  <a:srgbClr val="000000"/>
                </a:solidFill>
                <a:latin typeface="Arial Narrow" panose="020B0606020202030204" pitchFamily="34" charset="0"/>
              </a:rPr>
              <a:t> is small or simple </a:t>
            </a:r>
          </a:p>
          <a:p>
            <a:pPr marL="742950" lvl="1" indent="-285750" defTabSz="914400" fontAlgn="base">
              <a:lnSpc>
                <a:spcPct val="90000"/>
              </a:lnSpc>
              <a:spcAft>
                <a:spcPct val="0"/>
              </a:spcAft>
              <a:buNone/>
            </a:pPr>
            <a:r>
              <a:rPr lang="en-US" altLang="en-US" sz="3200" kern="0" dirty="0">
                <a:solidFill>
                  <a:srgbClr val="000000"/>
                </a:solidFill>
                <a:latin typeface="Arial Narrow" panose="020B0606020202030204" pitchFamily="34" charset="0"/>
              </a:rPr>
              <a:t>	</a:t>
            </a:r>
            <a:r>
              <a:rPr lang="en-US" altLang="en-US" sz="3200" b="1" kern="0" dirty="0">
                <a:solidFill>
                  <a:srgbClr val="000000"/>
                </a:solidFill>
                <a:latin typeface="Arial Narrow" panose="020B0606020202030204" pitchFamily="34" charset="0"/>
              </a:rPr>
              <a:t>return solve(</a:t>
            </a:r>
            <a:r>
              <a:rPr lang="en-US" altLang="en-US" sz="3200" b="1" i="1" kern="0" dirty="0">
                <a:solidFill>
                  <a:srgbClr val="000000"/>
                </a:solidFill>
                <a:latin typeface="Arial Narrow" panose="020B0606020202030204" pitchFamily="34" charset="0"/>
              </a:rPr>
              <a:t>x</a:t>
            </a:r>
            <a:r>
              <a:rPr lang="en-US" altLang="en-US" sz="3200" b="1" kern="0" dirty="0">
                <a:solidFill>
                  <a:srgbClr val="000000"/>
                </a:solidFill>
                <a:latin typeface="Arial Narrow" panose="020B0606020202030204" pitchFamily="34" charset="0"/>
              </a:rPr>
              <a:t>)</a:t>
            </a:r>
          </a:p>
          <a:p>
            <a:pPr marL="742950" lvl="1" indent="-285750" defTabSz="914400" fontAlgn="base">
              <a:lnSpc>
                <a:spcPct val="90000"/>
              </a:lnSpc>
              <a:spcAft>
                <a:spcPct val="0"/>
              </a:spcAft>
              <a:buNone/>
            </a:pPr>
            <a:r>
              <a:rPr lang="en-US" altLang="en-US" sz="3200" kern="0" dirty="0">
                <a:solidFill>
                  <a:srgbClr val="000000"/>
                </a:solidFill>
                <a:latin typeface="Arial Narrow" panose="020B0606020202030204" pitchFamily="34" charset="0"/>
              </a:rPr>
              <a:t>else</a:t>
            </a:r>
          </a:p>
          <a:p>
            <a:pPr marL="742950" lvl="1" indent="-285750" defTabSz="914400" fontAlgn="base">
              <a:lnSpc>
                <a:spcPct val="90000"/>
              </a:lnSpc>
              <a:spcAft>
                <a:spcPct val="0"/>
              </a:spcAft>
              <a:buNone/>
            </a:pPr>
            <a:r>
              <a:rPr lang="en-US" altLang="en-US" sz="3200" kern="0" dirty="0">
                <a:solidFill>
                  <a:srgbClr val="000000"/>
                </a:solidFill>
                <a:latin typeface="Arial Narrow" panose="020B0606020202030204" pitchFamily="34" charset="0"/>
              </a:rPr>
              <a:t>	Decompose </a:t>
            </a:r>
            <a:r>
              <a:rPr lang="en-US" altLang="en-US" sz="3200" i="1" kern="0" dirty="0">
                <a:solidFill>
                  <a:srgbClr val="000000"/>
                </a:solidFill>
                <a:latin typeface="Arial Narrow" panose="020B0606020202030204" pitchFamily="34" charset="0"/>
              </a:rPr>
              <a:t>x</a:t>
            </a:r>
            <a:r>
              <a:rPr lang="en-US" altLang="en-US" sz="3200" kern="0" dirty="0">
                <a:solidFill>
                  <a:srgbClr val="000000"/>
                </a:solidFill>
                <a:latin typeface="Arial Narrow" panose="020B0606020202030204" pitchFamily="34" charset="0"/>
              </a:rPr>
              <a:t> into smaller sets </a:t>
            </a:r>
            <a:r>
              <a:rPr lang="en-US" altLang="en-US" sz="3200" i="1" kern="0" dirty="0">
                <a:solidFill>
                  <a:srgbClr val="000000"/>
                </a:solidFill>
                <a:latin typeface="Arial Narrow" panose="020B0606020202030204" pitchFamily="34" charset="0"/>
              </a:rPr>
              <a:t>x</a:t>
            </a:r>
            <a:r>
              <a:rPr lang="en-US" altLang="en-US" sz="3200" kern="0" baseline="-25000" dirty="0">
                <a:solidFill>
                  <a:srgbClr val="000000"/>
                </a:solidFill>
                <a:latin typeface="Arial Narrow" panose="020B0606020202030204" pitchFamily="34" charset="0"/>
              </a:rPr>
              <a:t>0</a:t>
            </a:r>
            <a:r>
              <a:rPr lang="en-US" altLang="en-US" sz="3200" kern="0" dirty="0">
                <a:solidFill>
                  <a:srgbClr val="000000"/>
                </a:solidFill>
                <a:latin typeface="Arial Narrow" panose="020B0606020202030204" pitchFamily="34" charset="0"/>
              </a:rPr>
              <a:t>, </a:t>
            </a:r>
            <a:r>
              <a:rPr lang="en-US" altLang="en-US" sz="3200" i="1" kern="0" dirty="0">
                <a:solidFill>
                  <a:srgbClr val="000000"/>
                </a:solidFill>
                <a:latin typeface="Arial Narrow" panose="020B0606020202030204" pitchFamily="34" charset="0"/>
              </a:rPr>
              <a:t>x</a:t>
            </a:r>
            <a:r>
              <a:rPr lang="en-US" altLang="en-US" sz="3200" kern="0" baseline="-25000" dirty="0">
                <a:solidFill>
                  <a:srgbClr val="000000"/>
                </a:solidFill>
                <a:latin typeface="Arial Narrow" panose="020B0606020202030204" pitchFamily="34" charset="0"/>
              </a:rPr>
              <a:t>1</a:t>
            </a:r>
            <a:r>
              <a:rPr lang="en-US" altLang="en-US" sz="3200" kern="0" dirty="0">
                <a:solidFill>
                  <a:srgbClr val="000000"/>
                </a:solidFill>
                <a:latin typeface="Arial Narrow" panose="020B0606020202030204" pitchFamily="34" charset="0"/>
              </a:rPr>
              <a:t>, … </a:t>
            </a:r>
            <a:r>
              <a:rPr lang="en-US" altLang="en-US" sz="3200" i="1" kern="0" dirty="0" err="1">
                <a:solidFill>
                  <a:srgbClr val="000000"/>
                </a:solidFill>
                <a:latin typeface="Arial Narrow" panose="020B0606020202030204" pitchFamily="34" charset="0"/>
              </a:rPr>
              <a:t>x</a:t>
            </a:r>
            <a:r>
              <a:rPr lang="en-US" altLang="en-US" sz="3200" kern="0" baseline="-25000" dirty="0" err="1">
                <a:solidFill>
                  <a:srgbClr val="000000"/>
                </a:solidFill>
                <a:latin typeface="Arial Narrow" panose="020B0606020202030204" pitchFamily="34" charset="0"/>
              </a:rPr>
              <a:t>n</a:t>
            </a:r>
            <a:endParaRPr lang="en-US" altLang="en-US" sz="3200" kern="0" baseline="-25000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marL="742950" lvl="1" indent="-285750" defTabSz="914400" fontAlgn="base">
              <a:lnSpc>
                <a:spcPct val="90000"/>
              </a:lnSpc>
              <a:spcAft>
                <a:spcPct val="0"/>
              </a:spcAft>
              <a:buNone/>
            </a:pPr>
            <a:r>
              <a:rPr lang="en-US" altLang="en-US" sz="3200" kern="0" baseline="-25000" dirty="0">
                <a:solidFill>
                  <a:srgbClr val="000000"/>
                </a:solidFill>
                <a:latin typeface="Arial Narrow" panose="020B0606020202030204" pitchFamily="34" charset="0"/>
              </a:rPr>
              <a:t>	</a:t>
            </a:r>
            <a:r>
              <a:rPr lang="en-US" altLang="en-US" sz="3200" kern="0" dirty="0">
                <a:solidFill>
                  <a:srgbClr val="000000"/>
                </a:solidFill>
                <a:latin typeface="Arial Narrow" panose="020B0606020202030204" pitchFamily="34" charset="0"/>
              </a:rPr>
              <a:t>for (</a:t>
            </a:r>
            <a:r>
              <a:rPr lang="en-US" altLang="en-US" sz="3200" kern="0" dirty="0" err="1">
                <a:solidFill>
                  <a:srgbClr val="000000"/>
                </a:solidFill>
                <a:latin typeface="Arial Narrow" panose="020B0606020202030204" pitchFamily="34" charset="0"/>
              </a:rPr>
              <a:t>i</a:t>
            </a:r>
            <a:r>
              <a:rPr lang="en-US" altLang="en-US" sz="3200" kern="0" dirty="0">
                <a:solidFill>
                  <a:srgbClr val="000000"/>
                </a:solidFill>
                <a:latin typeface="Arial Narrow" panose="020B0606020202030204" pitchFamily="34" charset="0"/>
              </a:rPr>
              <a:t>=0; </a:t>
            </a:r>
            <a:r>
              <a:rPr lang="en-US" altLang="en-US" sz="3200" kern="0" dirty="0" err="1">
                <a:solidFill>
                  <a:srgbClr val="000000"/>
                </a:solidFill>
                <a:latin typeface="Arial Narrow" panose="020B0606020202030204" pitchFamily="34" charset="0"/>
              </a:rPr>
              <a:t>i</a:t>
            </a:r>
            <a:r>
              <a:rPr lang="en-US" altLang="en-US" sz="3200" kern="0" dirty="0">
                <a:solidFill>
                  <a:srgbClr val="000000"/>
                </a:solidFill>
                <a:latin typeface="Arial Narrow" panose="020B0606020202030204" pitchFamily="34" charset="0"/>
              </a:rPr>
              <a:t>&lt;n; </a:t>
            </a:r>
            <a:r>
              <a:rPr lang="en-US" altLang="en-US" sz="3200" kern="0" dirty="0" err="1">
                <a:solidFill>
                  <a:srgbClr val="000000"/>
                </a:solidFill>
                <a:latin typeface="Arial Narrow" panose="020B0606020202030204" pitchFamily="34" charset="0"/>
              </a:rPr>
              <a:t>i</a:t>
            </a:r>
            <a:r>
              <a:rPr lang="en-US" altLang="en-US" sz="3200" kern="0" dirty="0">
                <a:solidFill>
                  <a:srgbClr val="000000"/>
                </a:solidFill>
                <a:latin typeface="Arial Narrow" panose="020B0606020202030204" pitchFamily="34" charset="0"/>
              </a:rPr>
              <a:t>++)</a:t>
            </a:r>
          </a:p>
          <a:p>
            <a:pPr marL="742950" lvl="1" indent="-285750" defTabSz="914400" fontAlgn="base">
              <a:lnSpc>
                <a:spcPct val="90000"/>
              </a:lnSpc>
              <a:spcAft>
                <a:spcPct val="0"/>
              </a:spcAft>
              <a:buNone/>
            </a:pPr>
            <a:r>
              <a:rPr lang="en-US" altLang="en-US" sz="3200" kern="0" dirty="0">
                <a:solidFill>
                  <a:srgbClr val="000000"/>
                </a:solidFill>
                <a:latin typeface="Arial Narrow" panose="020B0606020202030204" pitchFamily="34" charset="0"/>
              </a:rPr>
              <a:t>		</a:t>
            </a:r>
            <a:r>
              <a:rPr lang="en-US" altLang="en-US" sz="3200" i="1" kern="0" dirty="0" err="1">
                <a:solidFill>
                  <a:srgbClr val="000000"/>
                </a:solidFill>
                <a:latin typeface="Arial Narrow" panose="020B0606020202030204" pitchFamily="34" charset="0"/>
              </a:rPr>
              <a:t>y</a:t>
            </a:r>
            <a:r>
              <a:rPr lang="en-US" altLang="en-US" sz="3200" i="1" kern="0" baseline="-25000" dirty="0" err="1">
                <a:solidFill>
                  <a:srgbClr val="000000"/>
                </a:solidFill>
                <a:latin typeface="Arial Narrow" panose="020B0606020202030204" pitchFamily="34" charset="0"/>
              </a:rPr>
              <a:t>i</a:t>
            </a:r>
            <a:r>
              <a:rPr lang="en-US" altLang="en-US" sz="3200" kern="0" dirty="0">
                <a:solidFill>
                  <a:srgbClr val="000000"/>
                </a:solidFill>
                <a:latin typeface="Arial Narrow" panose="020B0606020202030204" pitchFamily="34" charset="0"/>
              </a:rPr>
              <a:t> = </a:t>
            </a:r>
            <a:r>
              <a:rPr lang="en-US" altLang="en-US" sz="3200" b="1" kern="0" dirty="0" err="1">
                <a:solidFill>
                  <a:srgbClr val="000000"/>
                </a:solidFill>
                <a:latin typeface="Arial Narrow" panose="020B0606020202030204" pitchFamily="34" charset="0"/>
              </a:rPr>
              <a:t>Divide_and_Conquer</a:t>
            </a:r>
            <a:r>
              <a:rPr lang="en-US" altLang="en-US" sz="3200" b="1" kern="0" dirty="0">
                <a:solidFill>
                  <a:srgbClr val="000000"/>
                </a:solidFill>
                <a:latin typeface="Arial Narrow" panose="020B0606020202030204" pitchFamily="34" charset="0"/>
              </a:rPr>
              <a:t>(</a:t>
            </a:r>
            <a:r>
              <a:rPr lang="en-US" altLang="en-US" sz="3200" b="1" i="1" kern="0" dirty="0">
                <a:solidFill>
                  <a:srgbClr val="000000"/>
                </a:solidFill>
                <a:latin typeface="Arial Narrow" panose="020B0606020202030204" pitchFamily="34" charset="0"/>
              </a:rPr>
              <a:t>x</a:t>
            </a:r>
            <a:r>
              <a:rPr lang="en-US" altLang="en-US" sz="3200" b="1" i="1" kern="0" baseline="-25000" dirty="0">
                <a:solidFill>
                  <a:srgbClr val="000000"/>
                </a:solidFill>
                <a:latin typeface="Arial Narrow" panose="020B0606020202030204" pitchFamily="34" charset="0"/>
              </a:rPr>
              <a:t>i</a:t>
            </a:r>
            <a:r>
              <a:rPr lang="en-US" altLang="en-US" sz="3200" b="1" kern="0" dirty="0">
                <a:solidFill>
                  <a:srgbClr val="000000"/>
                </a:solidFill>
                <a:latin typeface="Arial Narrow" panose="020B0606020202030204" pitchFamily="34" charset="0"/>
              </a:rPr>
              <a:t>)</a:t>
            </a:r>
          </a:p>
          <a:p>
            <a:pPr marL="742950" lvl="1" indent="-285750" defTabSz="914400" fontAlgn="base">
              <a:lnSpc>
                <a:spcPct val="90000"/>
              </a:lnSpc>
              <a:spcAft>
                <a:spcPct val="0"/>
              </a:spcAft>
              <a:buNone/>
            </a:pPr>
            <a:r>
              <a:rPr lang="en-US" altLang="en-US" sz="3200" kern="0" dirty="0">
                <a:solidFill>
                  <a:srgbClr val="000000"/>
                </a:solidFill>
                <a:latin typeface="Arial Narrow" panose="020B0606020202030204" pitchFamily="34" charset="0"/>
              </a:rPr>
              <a:t>	</a:t>
            </a:r>
            <a:r>
              <a:rPr lang="en-US" altLang="en-US" sz="3200" b="1" kern="0" dirty="0">
                <a:solidFill>
                  <a:srgbClr val="000000"/>
                </a:solidFill>
                <a:latin typeface="Arial Narrow" panose="020B0606020202030204" pitchFamily="34" charset="0"/>
              </a:rPr>
              <a:t>Recombine </a:t>
            </a:r>
            <a:r>
              <a:rPr lang="en-US" altLang="en-US" sz="3200" b="1" i="1" kern="0" dirty="0" err="1" smtClean="0">
                <a:solidFill>
                  <a:srgbClr val="000000"/>
                </a:solidFill>
                <a:latin typeface="Arial Narrow" panose="020B0606020202030204" pitchFamily="34" charset="0"/>
              </a:rPr>
              <a:t>y</a:t>
            </a:r>
            <a:r>
              <a:rPr lang="en-US" altLang="en-US" sz="3200" b="1" i="1" kern="0" baseline="-25000" dirty="0" err="1" smtClean="0">
                <a:solidFill>
                  <a:srgbClr val="000000"/>
                </a:solidFill>
                <a:latin typeface="Arial Narrow" panose="020B0606020202030204" pitchFamily="34" charset="0"/>
              </a:rPr>
              <a:t>i</a:t>
            </a:r>
            <a:r>
              <a:rPr lang="en-US" altLang="en-US" sz="3200" b="1" kern="0" dirty="0" err="1" smtClean="0">
                <a:solidFill>
                  <a:srgbClr val="000000"/>
                </a:solidFill>
                <a:latin typeface="Arial Narrow" panose="020B0606020202030204" pitchFamily="34" charset="0"/>
              </a:rPr>
              <a:t>’s</a:t>
            </a:r>
            <a:r>
              <a:rPr lang="en-US" altLang="en-US" sz="3200" b="1" kern="0" dirty="0" smtClean="0">
                <a:solidFill>
                  <a:srgbClr val="000000"/>
                </a:solidFill>
                <a:latin typeface="Arial Narrow" panose="020B0606020202030204" pitchFamily="34" charset="0"/>
              </a:rPr>
              <a:t>  </a:t>
            </a:r>
            <a:r>
              <a:rPr lang="en-US" altLang="en-US" sz="3200" kern="0" dirty="0">
                <a:solidFill>
                  <a:srgbClr val="000000"/>
                </a:solidFill>
                <a:latin typeface="Arial Narrow" panose="020B0606020202030204" pitchFamily="34" charset="0"/>
              </a:rPr>
              <a:t>(We have solved </a:t>
            </a:r>
            <a:r>
              <a:rPr lang="en-US" altLang="en-US" sz="3200" i="1" kern="0" dirty="0">
                <a:solidFill>
                  <a:srgbClr val="000000"/>
                </a:solidFill>
                <a:latin typeface="Arial Narrow" panose="020B0606020202030204" pitchFamily="34" charset="0"/>
              </a:rPr>
              <a:t>y </a:t>
            </a:r>
            <a:r>
              <a:rPr lang="en-US" altLang="en-US" sz="3200" kern="0" dirty="0">
                <a:solidFill>
                  <a:srgbClr val="000000"/>
                </a:solidFill>
                <a:latin typeface="Arial Narrow" panose="020B0606020202030204" pitchFamily="34" charset="0"/>
              </a:rPr>
              <a:t> for</a:t>
            </a:r>
            <a:r>
              <a:rPr lang="en-US" altLang="en-US" kern="0" dirty="0">
                <a:solidFill>
                  <a:srgbClr val="000000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i="1" kern="0" dirty="0">
                <a:solidFill>
                  <a:srgbClr val="000000"/>
                </a:solidFill>
                <a:latin typeface="Arial Narrow" panose="020B0606020202030204" pitchFamily="34" charset="0"/>
              </a:rPr>
              <a:t>x</a:t>
            </a:r>
            <a:r>
              <a:rPr lang="en-US" altLang="en-US" kern="0" dirty="0">
                <a:solidFill>
                  <a:srgbClr val="000000"/>
                </a:solidFill>
                <a:latin typeface="Arial Narrow" panose="020B0606020202030204" pitchFamily="34" charset="0"/>
              </a:rPr>
              <a:t>)</a:t>
            </a:r>
          </a:p>
          <a:p>
            <a:pPr marL="742950" lvl="1" indent="-285750" defTabSz="914400" fontAlgn="base">
              <a:lnSpc>
                <a:spcPct val="90000"/>
              </a:lnSpc>
              <a:spcAft>
                <a:spcPct val="0"/>
              </a:spcAft>
              <a:buNone/>
            </a:pPr>
            <a:r>
              <a:rPr lang="en-US" altLang="en-US" kern="0" dirty="0">
                <a:solidFill>
                  <a:srgbClr val="000000"/>
                </a:solidFill>
                <a:latin typeface="Arial Narrow" panose="020B0606020202030204" pitchFamily="34" charset="0"/>
              </a:rPr>
              <a:t>	return </a:t>
            </a:r>
            <a:r>
              <a:rPr lang="en-US" altLang="en-US" i="1" kern="0" dirty="0">
                <a:solidFill>
                  <a:srgbClr val="000000"/>
                </a:solidFill>
                <a:latin typeface="Arial Narrow" panose="020B0606020202030204" pitchFamily="34" charset="0"/>
              </a:rPr>
              <a:t>y</a:t>
            </a:r>
            <a:endParaRPr lang="en-US" altLang="en-US" i="1" kern="0" baseline="-25000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359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Conditions that make D&amp;C worthwhile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must be possible to decompose an instance into sub-instances.</a:t>
            </a:r>
          </a:p>
          <a:p>
            <a:r>
              <a:rPr lang="en-US" dirty="0"/>
              <a:t>It must be efficient to recombine the </a:t>
            </a:r>
            <a:r>
              <a:rPr lang="en-US" dirty="0" smtClean="0"/>
              <a:t>results.</a:t>
            </a:r>
          </a:p>
          <a:p>
            <a:r>
              <a:rPr lang="en-US" dirty="0" smtClean="0"/>
              <a:t>Sub-instances </a:t>
            </a:r>
            <a:r>
              <a:rPr lang="en-US" dirty="0"/>
              <a:t>should be about the </a:t>
            </a:r>
            <a:r>
              <a:rPr lang="en-US" dirty="0" smtClean="0"/>
              <a:t>same size.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672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each step, the algorithm compares the input element x with the value of the middle element in array</a:t>
            </a:r>
            <a:r>
              <a:rPr lang="en-US" dirty="0" smtClean="0"/>
              <a:t>.</a:t>
            </a:r>
          </a:p>
          <a:p>
            <a:r>
              <a:rPr lang="en-US" dirty="0"/>
              <a:t>If the values match, return the index of the middle</a:t>
            </a:r>
            <a:r>
              <a:rPr lang="en-US" dirty="0" smtClean="0"/>
              <a:t>.</a:t>
            </a:r>
          </a:p>
          <a:p>
            <a:r>
              <a:rPr lang="en-US" dirty="0"/>
              <a:t>Otherwise, if x is less than the middle element, then the algorithm recurs for left side of middle </a:t>
            </a:r>
            <a:r>
              <a:rPr lang="en-US" dirty="0" smtClean="0"/>
              <a:t>element.</a:t>
            </a:r>
          </a:p>
          <a:p>
            <a:r>
              <a:rPr lang="en-US" dirty="0"/>
              <a:t>else recurs for the right side of the middle element.</a:t>
            </a:r>
          </a:p>
        </p:txBody>
      </p:sp>
    </p:spTree>
    <p:extLst>
      <p:ext uri="{BB962C8B-B14F-4D97-AF65-F5344CB8AC3E}">
        <p14:creationId xmlns:p14="http://schemas.microsoft.com/office/powerpoint/2010/main" val="1487437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Iterative </a:t>
            </a:r>
            <a:r>
              <a:rPr lang="en-US" dirty="0"/>
              <a:t>Binary Search Algorithm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8727" y="1570039"/>
            <a:ext cx="5798128" cy="474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759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Binary Search Algorithm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4545" y="1944112"/>
            <a:ext cx="7467600" cy="378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09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18137</TotalTime>
  <Words>1546</Words>
  <Application>Microsoft Office PowerPoint</Application>
  <PresentationFormat>Widescreen</PresentationFormat>
  <Paragraphs>289</Paragraphs>
  <Slides>45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6" baseType="lpstr">
      <vt:lpstr>新細明體</vt:lpstr>
      <vt:lpstr>Arial</vt:lpstr>
      <vt:lpstr>Arial Narrow</vt:lpstr>
      <vt:lpstr>Calibri</vt:lpstr>
      <vt:lpstr>Comic Sans MS</vt:lpstr>
      <vt:lpstr>Symbol</vt:lpstr>
      <vt:lpstr>Tahoma</vt:lpstr>
      <vt:lpstr>Times New Roman</vt:lpstr>
      <vt:lpstr>Office Theme</vt:lpstr>
      <vt:lpstr>方程式</vt:lpstr>
      <vt:lpstr>Microsoft 方程式編輯器 3.0</vt:lpstr>
      <vt:lpstr>PowerPoint Presentation</vt:lpstr>
      <vt:lpstr>Divide &amp; Conquer Algorithms</vt:lpstr>
      <vt:lpstr>Motivation</vt:lpstr>
      <vt:lpstr>What did we do?</vt:lpstr>
      <vt:lpstr>General Template</vt:lpstr>
      <vt:lpstr>Three Conditions that make D&amp;C worthwhile</vt:lpstr>
      <vt:lpstr>Binary Search</vt:lpstr>
      <vt:lpstr>Iterative Binary Search Algorithm</vt:lpstr>
      <vt:lpstr>Recursive Binary Search Algorithm</vt:lpstr>
      <vt:lpstr>Analysis</vt:lpstr>
      <vt:lpstr>Example</vt:lpstr>
      <vt:lpstr>QuickSort</vt:lpstr>
      <vt:lpstr>QuickSort</vt:lpstr>
      <vt:lpstr>Algorithm</vt:lpstr>
      <vt:lpstr>Continue… </vt:lpstr>
      <vt:lpstr>Example</vt:lpstr>
      <vt:lpstr>Continue…</vt:lpstr>
      <vt:lpstr>Analysis </vt:lpstr>
      <vt:lpstr>Analysis</vt:lpstr>
      <vt:lpstr>Analysis</vt:lpstr>
      <vt:lpstr>PowerPoint Presentation</vt:lpstr>
      <vt:lpstr>PowerPoint Presentation</vt:lpstr>
      <vt:lpstr>PowerPoint Presentation</vt:lpstr>
      <vt:lpstr>PowerPoint Presentation</vt:lpstr>
      <vt:lpstr>Merge sort</vt:lpstr>
      <vt:lpstr>PowerPoint Presentation</vt:lpstr>
      <vt:lpstr>PowerPoint Presentation</vt:lpstr>
      <vt:lpstr>PowerPoint Presentation</vt:lpstr>
      <vt:lpstr>PowerPoint Presentation</vt:lpstr>
      <vt:lpstr>Analysis</vt:lpstr>
      <vt:lpstr>Strassen’s Matrix Multiplication</vt:lpstr>
      <vt:lpstr>Strassen’s Matrix Multiplication</vt:lpstr>
      <vt:lpstr>Strassen’s Matrix Multiplication</vt:lpstr>
      <vt:lpstr>Strassen’s Matrix Multiplication</vt:lpstr>
      <vt:lpstr>Powering a number </vt:lpstr>
      <vt:lpstr>Powering a number </vt:lpstr>
      <vt:lpstr>Fibonacci numbers</vt:lpstr>
      <vt:lpstr>Maximum-subarray problem</vt:lpstr>
      <vt:lpstr>PowerPoint Presentation</vt:lpstr>
      <vt:lpstr>A brute-force solution</vt:lpstr>
      <vt:lpstr>A divide-and-conquer solution</vt:lpstr>
      <vt:lpstr>FIND-MAX-CROSSING-SUBARRAY (A, low, mid, high) </vt:lpstr>
      <vt:lpstr>FIND-MAXIMUM-SUBARRAY (A, low, high)</vt:lpstr>
      <vt:lpstr>Analyzing time complexity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Strengthen the embankments</dc:title>
  <dc:creator>Apple 2</dc:creator>
  <cp:lastModifiedBy>Vivek Lokchand Shahare</cp:lastModifiedBy>
  <cp:revision>840</cp:revision>
  <cp:lastPrinted>2017-08-16T11:40:20Z</cp:lastPrinted>
  <dcterms:created xsi:type="dcterms:W3CDTF">2017-08-14T08:34:40Z</dcterms:created>
  <dcterms:modified xsi:type="dcterms:W3CDTF">2020-09-04T10:22:59Z</dcterms:modified>
</cp:coreProperties>
</file>